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5" r:id="rId1"/>
  </p:sldMasterIdLst>
  <p:notesMasterIdLst>
    <p:notesMasterId r:id="rId78"/>
  </p:notesMasterIdLst>
  <p:handoutMasterIdLst>
    <p:handoutMasterId r:id="rId79"/>
  </p:handoutMasterIdLst>
  <p:sldIdLst>
    <p:sldId id="256" r:id="rId2"/>
    <p:sldId id="263" r:id="rId3"/>
    <p:sldId id="257" r:id="rId4"/>
    <p:sldId id="264" r:id="rId5"/>
    <p:sldId id="261" r:id="rId6"/>
    <p:sldId id="270" r:id="rId7"/>
    <p:sldId id="262" r:id="rId8"/>
    <p:sldId id="268" r:id="rId9"/>
    <p:sldId id="272" r:id="rId10"/>
    <p:sldId id="273" r:id="rId11"/>
    <p:sldId id="289" r:id="rId12"/>
    <p:sldId id="290" r:id="rId13"/>
    <p:sldId id="291" r:id="rId14"/>
    <p:sldId id="292" r:id="rId15"/>
    <p:sldId id="298" r:id="rId16"/>
    <p:sldId id="294" r:id="rId17"/>
    <p:sldId id="295" r:id="rId18"/>
    <p:sldId id="296" r:id="rId19"/>
    <p:sldId id="274" r:id="rId20"/>
    <p:sldId id="275" r:id="rId21"/>
    <p:sldId id="299" r:id="rId22"/>
    <p:sldId id="276" r:id="rId23"/>
    <p:sldId id="300" r:id="rId24"/>
    <p:sldId id="258" r:id="rId25"/>
    <p:sldId id="265" r:id="rId26"/>
    <p:sldId id="266" r:id="rId27"/>
    <p:sldId id="280" r:id="rId28"/>
    <p:sldId id="283" r:id="rId29"/>
    <p:sldId id="322" r:id="rId30"/>
    <p:sldId id="304" r:id="rId31"/>
    <p:sldId id="306" r:id="rId32"/>
    <p:sldId id="309" r:id="rId33"/>
    <p:sldId id="310" r:id="rId34"/>
    <p:sldId id="281" r:id="rId35"/>
    <p:sldId id="282" r:id="rId36"/>
    <p:sldId id="323" r:id="rId37"/>
    <p:sldId id="308" r:id="rId38"/>
    <p:sldId id="311" r:id="rId39"/>
    <p:sldId id="312" r:id="rId40"/>
    <p:sldId id="284" r:id="rId41"/>
    <p:sldId id="313" r:id="rId42"/>
    <p:sldId id="314" r:id="rId43"/>
    <p:sldId id="259" r:id="rId44"/>
    <p:sldId id="316" r:id="rId45"/>
    <p:sldId id="315" r:id="rId46"/>
    <p:sldId id="305" r:id="rId47"/>
    <p:sldId id="307" r:id="rId48"/>
    <p:sldId id="331" r:id="rId49"/>
    <p:sldId id="285" r:id="rId50"/>
    <p:sldId id="286" r:id="rId51"/>
    <p:sldId id="317" r:id="rId52"/>
    <p:sldId id="320" r:id="rId53"/>
    <p:sldId id="288" r:id="rId54"/>
    <p:sldId id="321" r:id="rId55"/>
    <p:sldId id="319" r:id="rId56"/>
    <p:sldId id="287" r:id="rId57"/>
    <p:sldId id="260" r:id="rId58"/>
    <p:sldId id="325" r:id="rId59"/>
    <p:sldId id="327" r:id="rId60"/>
    <p:sldId id="332" r:id="rId61"/>
    <p:sldId id="334" r:id="rId62"/>
    <p:sldId id="335" r:id="rId63"/>
    <p:sldId id="336" r:id="rId64"/>
    <p:sldId id="337" r:id="rId65"/>
    <p:sldId id="338" r:id="rId66"/>
    <p:sldId id="339" r:id="rId67"/>
    <p:sldId id="340" r:id="rId68"/>
    <p:sldId id="341" r:id="rId69"/>
    <p:sldId id="343" r:id="rId70"/>
    <p:sldId id="344" r:id="rId71"/>
    <p:sldId id="345" r:id="rId72"/>
    <p:sldId id="346" r:id="rId73"/>
    <p:sldId id="326" r:id="rId74"/>
    <p:sldId id="328" r:id="rId75"/>
    <p:sldId id="318" r:id="rId76"/>
    <p:sldId id="33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74219F-D1BB-4F04-852B-7B429E4E5CBC}">
          <p14:sldIdLst>
            <p14:sldId id="256"/>
            <p14:sldId id="263"/>
            <p14:sldId id="257"/>
            <p14:sldId id="264"/>
            <p14:sldId id="261"/>
            <p14:sldId id="270"/>
            <p14:sldId id="262"/>
            <p14:sldId id="268"/>
            <p14:sldId id="272"/>
            <p14:sldId id="273"/>
            <p14:sldId id="289"/>
            <p14:sldId id="290"/>
            <p14:sldId id="291"/>
            <p14:sldId id="292"/>
            <p14:sldId id="298"/>
            <p14:sldId id="294"/>
            <p14:sldId id="295"/>
            <p14:sldId id="296"/>
            <p14:sldId id="274"/>
            <p14:sldId id="275"/>
            <p14:sldId id="299"/>
            <p14:sldId id="276"/>
            <p14:sldId id="300"/>
            <p14:sldId id="258"/>
            <p14:sldId id="265"/>
            <p14:sldId id="266"/>
            <p14:sldId id="280"/>
            <p14:sldId id="283"/>
            <p14:sldId id="322"/>
            <p14:sldId id="304"/>
            <p14:sldId id="306"/>
            <p14:sldId id="309"/>
            <p14:sldId id="310"/>
            <p14:sldId id="281"/>
            <p14:sldId id="282"/>
            <p14:sldId id="323"/>
            <p14:sldId id="308"/>
            <p14:sldId id="311"/>
            <p14:sldId id="312"/>
            <p14:sldId id="284"/>
            <p14:sldId id="313"/>
            <p14:sldId id="314"/>
            <p14:sldId id="259"/>
            <p14:sldId id="316"/>
            <p14:sldId id="315"/>
            <p14:sldId id="305"/>
            <p14:sldId id="307"/>
            <p14:sldId id="331"/>
            <p14:sldId id="285"/>
            <p14:sldId id="286"/>
            <p14:sldId id="317"/>
            <p14:sldId id="320"/>
            <p14:sldId id="288"/>
            <p14:sldId id="321"/>
            <p14:sldId id="319"/>
            <p14:sldId id="287"/>
            <p14:sldId id="260"/>
            <p14:sldId id="325"/>
            <p14:sldId id="327"/>
            <p14:sldId id="332"/>
            <p14:sldId id="334"/>
            <p14:sldId id="335"/>
            <p14:sldId id="336"/>
            <p14:sldId id="337"/>
          </p14:sldIdLst>
        </p14:section>
        <p14:section name="Untitled Section" id="{B3E34C37-4585-449F-B930-3D020B2C8922}">
          <p14:sldIdLst>
            <p14:sldId id="338"/>
            <p14:sldId id="339"/>
            <p14:sldId id="340"/>
            <p14:sldId id="341"/>
            <p14:sldId id="343"/>
            <p14:sldId id="344"/>
            <p14:sldId id="345"/>
            <p14:sldId id="346"/>
            <p14:sldId id="326"/>
            <p14:sldId id="328"/>
            <p14:sldId id="318"/>
            <p14:sldId id="33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114" d="100"/>
          <a:sy n="114" d="100"/>
        </p:scale>
        <p:origin x="246" y="90"/>
      </p:cViewPr>
      <p:guideLst>
        <p:guide orient="horz" pos="2160"/>
        <p:guide pos="3840"/>
      </p:guideLst>
    </p:cSldViewPr>
  </p:slideViewPr>
  <p:notesTextViewPr>
    <p:cViewPr>
      <p:scale>
        <a:sx n="1" d="1"/>
        <a:sy n="1" d="1"/>
      </p:scale>
      <p:origin x="0" y="0"/>
    </p:cViewPr>
  </p:notesTextViewPr>
  <p:sorterViewPr>
    <p:cViewPr>
      <p:scale>
        <a:sx n="50" d="100"/>
        <a:sy n="50" d="100"/>
      </p:scale>
      <p:origin x="0" y="-334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56043-475D-5441-81E1-18275078CA65}" type="datetimeFigureOut">
              <a:rPr lang="en-US" smtClean="0"/>
              <a:t>5/11/2020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A632D4-6C7A-D14F-B709-6546DB62D27D}" type="slidenum">
              <a:rPr lang="en-US" smtClean="0"/>
              <a:t>‹#›</a:t>
            </a:fld>
            <a:endParaRPr lang="en-US"/>
          </a:p>
        </p:txBody>
      </p:sp>
    </p:spTree>
    <p:extLst>
      <p:ext uri="{BB962C8B-B14F-4D97-AF65-F5344CB8AC3E}">
        <p14:creationId xmlns:p14="http://schemas.microsoft.com/office/powerpoint/2010/main" val="287273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DBA26-5AB1-4516-BAEA-2D05EE3CC717}" type="datetimeFigureOut">
              <a:rPr lang="en-US"/>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F646D-1B75-4166-A8AE-30503B670CA4}" type="slidenum">
              <a:rPr lang="en-US"/>
              <a:t>‹#›</a:t>
            </a:fld>
            <a:endParaRPr lang="en-US"/>
          </a:p>
        </p:txBody>
      </p:sp>
    </p:spTree>
    <p:extLst>
      <p:ext uri="{BB962C8B-B14F-4D97-AF65-F5344CB8AC3E}">
        <p14:creationId xmlns:p14="http://schemas.microsoft.com/office/powerpoint/2010/main" val="883149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2</a:t>
            </a:fld>
            <a:endParaRPr lang="en-US"/>
          </a:p>
        </p:txBody>
      </p:sp>
    </p:spTree>
    <p:extLst>
      <p:ext uri="{BB962C8B-B14F-4D97-AF65-F5344CB8AC3E}">
        <p14:creationId xmlns:p14="http://schemas.microsoft.com/office/powerpoint/2010/main" val="299881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31</a:t>
            </a:fld>
            <a:endParaRPr lang="en-US"/>
          </a:p>
        </p:txBody>
      </p:sp>
    </p:spTree>
    <p:extLst>
      <p:ext uri="{BB962C8B-B14F-4D97-AF65-F5344CB8AC3E}">
        <p14:creationId xmlns:p14="http://schemas.microsoft.com/office/powerpoint/2010/main" val="257678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43</a:t>
            </a:fld>
            <a:endParaRPr lang="en-US"/>
          </a:p>
        </p:txBody>
      </p:sp>
    </p:spTree>
    <p:extLst>
      <p:ext uri="{BB962C8B-B14F-4D97-AF65-F5344CB8AC3E}">
        <p14:creationId xmlns:p14="http://schemas.microsoft.com/office/powerpoint/2010/main" val="308665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57</a:t>
            </a:fld>
            <a:endParaRPr lang="en-US"/>
          </a:p>
        </p:txBody>
      </p:sp>
    </p:spTree>
    <p:extLst>
      <p:ext uri="{BB962C8B-B14F-4D97-AF65-F5344CB8AC3E}">
        <p14:creationId xmlns:p14="http://schemas.microsoft.com/office/powerpoint/2010/main" val="78695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3</a:t>
            </a:fld>
            <a:endParaRPr lang="en-US"/>
          </a:p>
        </p:txBody>
      </p:sp>
    </p:spTree>
    <p:extLst>
      <p:ext uri="{BB962C8B-B14F-4D97-AF65-F5344CB8AC3E}">
        <p14:creationId xmlns:p14="http://schemas.microsoft.com/office/powerpoint/2010/main" val="273376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5</a:t>
            </a:fld>
            <a:endParaRPr lang="en-US"/>
          </a:p>
        </p:txBody>
      </p:sp>
    </p:spTree>
    <p:extLst>
      <p:ext uri="{BB962C8B-B14F-4D97-AF65-F5344CB8AC3E}">
        <p14:creationId xmlns:p14="http://schemas.microsoft.com/office/powerpoint/2010/main" val="327560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6</a:t>
            </a:fld>
            <a:endParaRPr lang="en-US"/>
          </a:p>
        </p:txBody>
      </p:sp>
    </p:spTree>
    <p:extLst>
      <p:ext uri="{BB962C8B-B14F-4D97-AF65-F5344CB8AC3E}">
        <p14:creationId xmlns:p14="http://schemas.microsoft.com/office/powerpoint/2010/main" val="308062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7</a:t>
            </a:fld>
            <a:endParaRPr lang="en-US"/>
          </a:p>
        </p:txBody>
      </p:sp>
    </p:spTree>
    <p:extLst>
      <p:ext uri="{BB962C8B-B14F-4D97-AF65-F5344CB8AC3E}">
        <p14:creationId xmlns:p14="http://schemas.microsoft.com/office/powerpoint/2010/main" val="192052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8</a:t>
            </a:fld>
            <a:endParaRPr lang="en-US"/>
          </a:p>
        </p:txBody>
      </p:sp>
    </p:spTree>
    <p:extLst>
      <p:ext uri="{BB962C8B-B14F-4D97-AF65-F5344CB8AC3E}">
        <p14:creationId xmlns:p14="http://schemas.microsoft.com/office/powerpoint/2010/main" val="378502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9</a:t>
            </a:fld>
            <a:endParaRPr lang="en-US"/>
          </a:p>
        </p:txBody>
      </p:sp>
    </p:spTree>
    <p:extLst>
      <p:ext uri="{BB962C8B-B14F-4D97-AF65-F5344CB8AC3E}">
        <p14:creationId xmlns:p14="http://schemas.microsoft.com/office/powerpoint/2010/main" val="112289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13</a:t>
            </a:fld>
            <a:endParaRPr lang="en-US"/>
          </a:p>
        </p:txBody>
      </p:sp>
    </p:spTree>
    <p:extLst>
      <p:ext uri="{BB962C8B-B14F-4D97-AF65-F5344CB8AC3E}">
        <p14:creationId xmlns:p14="http://schemas.microsoft.com/office/powerpoint/2010/main" val="402344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C9F646D-1B75-4166-A8AE-30503B670CA4}" type="slidenum">
              <a:rPr lang="en-US"/>
              <a:t>24</a:t>
            </a:fld>
            <a:endParaRPr lang="en-US"/>
          </a:p>
        </p:txBody>
      </p:sp>
    </p:spTree>
    <p:extLst>
      <p:ext uri="{BB962C8B-B14F-4D97-AF65-F5344CB8AC3E}">
        <p14:creationId xmlns:p14="http://schemas.microsoft.com/office/powerpoint/2010/main" val="50875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pPr/>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46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
        <p:nvSpPr>
          <p:cNvPr id="7"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86866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
        <p:nvSpPr>
          <p:cNvPr id="7"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3977903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328272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a:t>Click to edit Master title style</a:t>
            </a:r>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1"/>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2275922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p:cNvSpPr>
            <a:spLocks noGrp="1"/>
          </p:cNvSpPr>
          <p:nvPr>
            <p:ph type="sldNum" sz="quarter" idx="11"/>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398794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pPr/>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1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518598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pPr/>
              <a:t>‹#›</a:t>
            </a:fld>
            <a:endParaRPr lang="en-US" dirty="0"/>
          </a:p>
        </p:txBody>
      </p:sp>
    </p:spTree>
    <p:extLst>
      <p:ext uri="{BB962C8B-B14F-4D97-AF65-F5344CB8AC3E}">
        <p14:creationId xmlns:p14="http://schemas.microsoft.com/office/powerpoint/2010/main" val="125747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91999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923846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18288"/>
            <a:ext cx="3860800" cy="329184"/>
          </a:xfrm>
          <a:prstGeom prst="rect">
            <a:avLst/>
          </a:prstGeom>
        </p:spPr>
        <p:txBody>
          <a:bodyPr/>
          <a:lstStyle/>
          <a:p>
            <a:fld id="{F1FA7AC5-6045-4418-8E60-F48788734473}" type="datetimeFigureOut">
              <a:rPr lang="en-US" smtClean="0"/>
              <a:t>5/11/2020</a:t>
            </a:fld>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
        <p:nvSpPr>
          <p:cNvPr id="8" name="Footer Placeholder 3"/>
          <p:cNvSpPr>
            <a:spLocks noGrp="1"/>
          </p:cNvSpPr>
          <p:nvPr>
            <p:ph type="ftr" sz="quarter" idx="3"/>
          </p:nvPr>
        </p:nvSpPr>
        <p:spPr>
          <a:xfrm>
            <a:off x="609599" y="6514646"/>
            <a:ext cx="9056915" cy="326491"/>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a:t>footer</a:t>
            </a:r>
          </a:p>
        </p:txBody>
      </p:sp>
    </p:spTree>
    <p:extLst>
      <p:ext uri="{BB962C8B-B14F-4D97-AF65-F5344CB8AC3E}">
        <p14:creationId xmlns:p14="http://schemas.microsoft.com/office/powerpoint/2010/main" val="2549945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9666515" y="6511953"/>
            <a:ext cx="1931851" cy="329184"/>
          </a:xfrm>
          <a:prstGeom prst="rect">
            <a:avLst/>
          </a:prstGeom>
        </p:spPr>
        <p:txBody>
          <a:bodyPr vert="horz" lIns="91440" tIns="45720" rIns="91440" bIns="45720" rtlCol="0" anchor="ctr"/>
          <a:lstStyle>
            <a:lvl1pPr algn="r">
              <a:defRPr sz="1400" b="1">
                <a:solidFill>
                  <a:schemeClr val="tx1"/>
                </a:solidFill>
              </a:defRPr>
            </a:lvl1pPr>
          </a:lstStyle>
          <a:p>
            <a:fld id="{8C71CAF9-4461-454A-B702-D536C3775752}" type="slidenum">
              <a:rPr lang="en-US" smtClean="0"/>
              <a:pPr/>
              <a:t>‹#›</a:t>
            </a:fld>
            <a:endParaRPr lang="en-US" dirty="0"/>
          </a:p>
        </p:txBody>
      </p:sp>
      <p:sp>
        <p:nvSpPr>
          <p:cNvPr id="8" name="TextBox 7"/>
          <p:cNvSpPr txBox="1"/>
          <p:nvPr userDrawn="1"/>
        </p:nvSpPr>
        <p:spPr>
          <a:xfrm>
            <a:off x="609599" y="6477000"/>
            <a:ext cx="8939349" cy="230832"/>
          </a:xfrm>
          <a:prstGeom prst="rect">
            <a:avLst/>
          </a:prstGeom>
          <a:noFill/>
        </p:spPr>
        <p:txBody>
          <a:bodyPr wrap="square" rtlCol="0">
            <a:spAutoFit/>
          </a:bodyPr>
          <a:lstStyle/>
          <a:p>
            <a:r>
              <a:rPr lang="en-US" sz="900" dirty="0"/>
              <a:t>https://github.com/dataventure-io/electronica</a:t>
            </a:r>
          </a:p>
        </p:txBody>
      </p:sp>
    </p:spTree>
    <p:extLst>
      <p:ext uri="{BB962C8B-B14F-4D97-AF65-F5344CB8AC3E}">
        <p14:creationId xmlns:p14="http://schemas.microsoft.com/office/powerpoint/2010/main" val="368508586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0.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wikihow.com/Remember-Electrical-Resistor-Color-Codes"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latin typeface="Calibri Light"/>
              </a:rPr>
              <a:t>Introducción</a:t>
            </a:r>
            <a:r>
              <a:rPr lang="en-US" dirty="0">
                <a:latin typeface="Calibri Light"/>
              </a:rPr>
              <a:t> a la </a:t>
            </a:r>
            <a:r>
              <a:rPr lang="en-US" dirty="0" err="1">
                <a:latin typeface="Calibri Light"/>
              </a:rPr>
              <a:t>Electrónica</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Introduction to Electronics</a:t>
            </a:r>
            <a:endParaRPr lang="en-US" dirty="0">
              <a:solidFill>
                <a:srgbClr val="000000"/>
              </a:solidFill>
              <a:latin typeface="Calibri"/>
            </a:endParaRPr>
          </a:p>
        </p:txBody>
      </p:sp>
      <p:sp>
        <p:nvSpPr>
          <p:cNvPr id="4" name="Slide Number Placeholder 3"/>
          <p:cNvSpPr>
            <a:spLocks noGrp="1"/>
          </p:cNvSpPr>
          <p:nvPr>
            <p:ph type="sldNum" sz="quarter" idx="12"/>
          </p:nvPr>
        </p:nvSpPr>
        <p:spPr/>
        <p:txBody>
          <a:bodyPr/>
          <a:lstStyle/>
          <a:p>
            <a:fld id="{8C71CAF9-4461-454A-B702-D536C3775752}" type="slidenum">
              <a:rPr lang="en-US" smtClean="0"/>
              <a:t>1</a:t>
            </a:fld>
            <a:endParaRPr lang="en-US"/>
          </a:p>
        </p:txBody>
      </p:sp>
    </p:spTree>
    <p:extLst>
      <p:ext uri="{BB962C8B-B14F-4D97-AF65-F5344CB8AC3E}">
        <p14:creationId xmlns:p14="http://schemas.microsoft.com/office/powerpoint/2010/main" val="415708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 dirty="0"/>
              <a:t>Fuentes de electricidad química (baterías)</a:t>
            </a:r>
            <a:br>
              <a:rPr lang="es-ES" dirty="0"/>
            </a:br>
            <a:r>
              <a:rPr lang="es-ES" sz="3600" dirty="0">
                <a:latin typeface="Calibri Light" panose="020F0302020204030204" pitchFamily="34" charset="0"/>
              </a:rPr>
              <a:t>Chemical </a:t>
            </a:r>
            <a:r>
              <a:rPr lang="es-ES" sz="3600" dirty="0" err="1">
                <a:latin typeface="Calibri Light" panose="020F0302020204030204" pitchFamily="34" charset="0"/>
              </a:rPr>
              <a:t>Electricity</a:t>
            </a:r>
            <a:r>
              <a:rPr lang="es-ES" sz="3600" dirty="0">
                <a:latin typeface="Calibri Light" panose="020F0302020204030204" pitchFamily="34" charset="0"/>
              </a:rPr>
              <a:t> </a:t>
            </a:r>
            <a:r>
              <a:rPr lang="es-ES" sz="3600" dirty="0" err="1">
                <a:latin typeface="Calibri Light" panose="020F0302020204030204" pitchFamily="34" charset="0"/>
              </a:rPr>
              <a:t>Sources</a:t>
            </a:r>
            <a:r>
              <a:rPr lang="es-ES" sz="3600" dirty="0">
                <a:latin typeface="Calibri Light" panose="020F0302020204030204" pitchFamily="34" charset="0"/>
              </a:rPr>
              <a:t> (</a:t>
            </a:r>
            <a:r>
              <a:rPr lang="es-ES" sz="3600" dirty="0" err="1">
                <a:latin typeface="Calibri Light" panose="020F0302020204030204" pitchFamily="34" charset="0"/>
              </a:rPr>
              <a:t>Batteries</a:t>
            </a:r>
            <a:r>
              <a:rPr lang="es-ES" sz="3600" dirty="0">
                <a:latin typeface="Calibri Light" panose="020F0302020204030204" pitchFamily="34" charset="0"/>
              </a:rPr>
              <a:t>)</a:t>
            </a:r>
            <a:endParaRPr lang="en-US" dirty="0">
              <a:latin typeface="Calibri Light" panose="020F0302020204030204" pitchFamily="34" charset="0"/>
            </a:endParaRPr>
          </a:p>
        </p:txBody>
      </p:sp>
      <p:sp>
        <p:nvSpPr>
          <p:cNvPr id="7" name="TextBox 6"/>
          <p:cNvSpPr txBox="1"/>
          <p:nvPr/>
        </p:nvSpPr>
        <p:spPr>
          <a:xfrm>
            <a:off x="7933038" y="1641574"/>
            <a:ext cx="3885642" cy="4247317"/>
          </a:xfrm>
          <a:prstGeom prst="rect">
            <a:avLst/>
          </a:prstGeom>
          <a:noFill/>
        </p:spPr>
        <p:txBody>
          <a:bodyPr wrap="square" rtlCol="0">
            <a:spAutoFit/>
          </a:bodyPr>
          <a:lstStyle/>
          <a:p>
            <a:r>
              <a:rPr lang="en-US" sz="1600" dirty="0"/>
              <a:t>A battery produces electricity from chemical reactions</a:t>
            </a:r>
          </a:p>
          <a:p>
            <a:endParaRPr lang="en-US" sz="1600" dirty="0"/>
          </a:p>
          <a:p>
            <a:r>
              <a:rPr lang="en-US" sz="1600" dirty="0"/>
              <a:t>There are many different materials that can be used to make electricity</a:t>
            </a:r>
          </a:p>
          <a:p>
            <a:endParaRPr lang="en-US" sz="1600" dirty="0"/>
          </a:p>
          <a:p>
            <a:r>
              <a:rPr lang="en-US" sz="1600" dirty="0"/>
              <a:t>Each type of material produces a fixed amount of voltage</a:t>
            </a:r>
          </a:p>
          <a:p>
            <a:endParaRPr lang="en-US" sz="1600" dirty="0"/>
          </a:p>
          <a:p>
            <a:r>
              <a:rPr lang="en-US" sz="1600" dirty="0"/>
              <a:t>The size of the battery along with the material determines current</a:t>
            </a:r>
          </a:p>
          <a:p>
            <a:endParaRPr lang="en-US" sz="1600" dirty="0"/>
          </a:p>
          <a:p>
            <a:r>
              <a:rPr lang="en-US" sz="1600" dirty="0"/>
              <a:t>Connecting batteries in </a:t>
            </a:r>
            <a:r>
              <a:rPr lang="en-US" sz="1600" b="1" dirty="0"/>
              <a:t>series</a:t>
            </a:r>
            <a:r>
              <a:rPr lang="en-US" sz="1600" dirty="0"/>
              <a:t> increases voltage</a:t>
            </a:r>
          </a:p>
          <a:p>
            <a:endParaRPr lang="en-US" sz="1400" dirty="0"/>
          </a:p>
          <a:p>
            <a:r>
              <a:rPr lang="en-US" sz="1600" dirty="0"/>
              <a:t>Connecting batteries in </a:t>
            </a:r>
            <a:r>
              <a:rPr lang="en-US" sz="1600" b="1" dirty="0"/>
              <a:t>parallel</a:t>
            </a:r>
            <a:r>
              <a:rPr lang="en-US" sz="1600" dirty="0"/>
              <a:t> increases current</a:t>
            </a:r>
          </a:p>
        </p:txBody>
      </p:sp>
      <p:sp>
        <p:nvSpPr>
          <p:cNvPr id="10" name="TextBox 9"/>
          <p:cNvSpPr txBox="1"/>
          <p:nvPr/>
        </p:nvSpPr>
        <p:spPr>
          <a:xfrm>
            <a:off x="458764" y="1757493"/>
            <a:ext cx="3707322" cy="4524315"/>
          </a:xfrm>
          <a:prstGeom prst="rect">
            <a:avLst/>
          </a:prstGeom>
          <a:noFill/>
        </p:spPr>
        <p:txBody>
          <a:bodyPr wrap="square" rtlCol="0">
            <a:spAutoFit/>
          </a:bodyPr>
          <a:lstStyle/>
          <a:p>
            <a:r>
              <a:rPr lang="es-ES" sz="1600" dirty="0"/>
              <a:t>Una batería produce electricidad a partir de reacciones químicas</a:t>
            </a:r>
          </a:p>
          <a:p>
            <a:endParaRPr lang="es-ES" sz="1600" dirty="0"/>
          </a:p>
          <a:p>
            <a:r>
              <a:rPr lang="es-ES" sz="1600" dirty="0"/>
              <a:t>Hay muchos materiales diferentes que se pueden utilizar para hacer la electricidad</a:t>
            </a:r>
          </a:p>
          <a:p>
            <a:endParaRPr lang="es-ES" sz="1600" dirty="0"/>
          </a:p>
          <a:p>
            <a:r>
              <a:rPr lang="es-ES" sz="1600" dirty="0"/>
              <a:t>Cada tipo de material produce una cantidad fija de voltaje</a:t>
            </a:r>
          </a:p>
          <a:p>
            <a:endParaRPr lang="es-ES" sz="1600" dirty="0"/>
          </a:p>
          <a:p>
            <a:r>
              <a:rPr lang="es-ES" sz="1600" dirty="0"/>
              <a:t>El tamaño de la batería junto con el material determina la corriente</a:t>
            </a:r>
          </a:p>
          <a:p>
            <a:endParaRPr lang="es-ES" sz="1600" dirty="0"/>
          </a:p>
          <a:p>
            <a:r>
              <a:rPr lang="es-ES" sz="1600" dirty="0"/>
              <a:t>La conexión de las baterías en </a:t>
            </a:r>
            <a:r>
              <a:rPr lang="es-ES" sz="1600" b="1" dirty="0"/>
              <a:t>serie</a:t>
            </a:r>
            <a:r>
              <a:rPr lang="es-ES" sz="1600" dirty="0"/>
              <a:t> aumenta el voltaje</a:t>
            </a:r>
          </a:p>
          <a:p>
            <a:endParaRPr lang="es-ES" sz="1600" dirty="0"/>
          </a:p>
          <a:p>
            <a:r>
              <a:rPr lang="es-ES" sz="1600" dirty="0"/>
              <a:t>La conexión de las baterías en </a:t>
            </a:r>
            <a:r>
              <a:rPr lang="es-ES" sz="1600" b="1" dirty="0"/>
              <a:t>paralelo</a:t>
            </a:r>
            <a:r>
              <a:rPr lang="es-ES" sz="1600" dirty="0"/>
              <a:t> aumenta la corriente</a:t>
            </a:r>
            <a:endParaRPr lang="en-US" sz="1600" dirty="0"/>
          </a:p>
        </p:txBody>
      </p:sp>
      <p:grpSp>
        <p:nvGrpSpPr>
          <p:cNvPr id="12" name="Group 11"/>
          <p:cNvGrpSpPr/>
          <p:nvPr/>
        </p:nvGrpSpPr>
        <p:grpSpPr>
          <a:xfrm>
            <a:off x="4835276" y="2151376"/>
            <a:ext cx="2909322" cy="1969133"/>
            <a:chOff x="4690699" y="3278471"/>
            <a:chExt cx="2909322" cy="1969133"/>
          </a:xfrm>
        </p:grpSpPr>
        <p:pic>
          <p:nvPicPr>
            <p:cNvPr id="6" name="Picture 5"/>
            <p:cNvPicPr>
              <a:picLocks noChangeAspect="1"/>
            </p:cNvPicPr>
            <p:nvPr/>
          </p:nvPicPr>
          <p:blipFill>
            <a:blip r:embed="rId2"/>
            <a:stretch>
              <a:fillRect/>
            </a:stretch>
          </p:blipFill>
          <p:spPr>
            <a:xfrm rot="5644590">
              <a:off x="5443028" y="2659640"/>
              <a:ext cx="695913" cy="1933575"/>
            </a:xfrm>
            <a:prstGeom prst="rect">
              <a:avLst/>
            </a:prstGeom>
          </p:spPr>
        </p:pic>
        <p:sp>
          <p:nvSpPr>
            <p:cNvPr id="8" name="TextBox 7"/>
            <p:cNvSpPr txBox="1"/>
            <p:nvPr/>
          </p:nvSpPr>
          <p:spPr>
            <a:xfrm>
              <a:off x="6710334" y="3429449"/>
              <a:ext cx="889687" cy="369332"/>
            </a:xfrm>
            <a:prstGeom prst="rect">
              <a:avLst/>
            </a:prstGeom>
            <a:noFill/>
          </p:spPr>
          <p:txBody>
            <a:bodyPr wrap="square" rtlCol="0">
              <a:spAutoFit/>
            </a:bodyPr>
            <a:lstStyle/>
            <a:p>
              <a:r>
                <a:rPr lang="en-US" dirty="0"/>
                <a:t>1.5 V</a:t>
              </a:r>
            </a:p>
          </p:txBody>
        </p:sp>
        <p:sp>
          <p:nvSpPr>
            <p:cNvPr id="9" name="TextBox 8"/>
            <p:cNvSpPr txBox="1"/>
            <p:nvPr/>
          </p:nvSpPr>
          <p:spPr>
            <a:xfrm>
              <a:off x="4690699" y="3907466"/>
              <a:ext cx="2117875" cy="553998"/>
            </a:xfrm>
            <a:prstGeom prst="rect">
              <a:avLst/>
            </a:prstGeom>
            <a:noFill/>
          </p:spPr>
          <p:txBody>
            <a:bodyPr wrap="square" rtlCol="0">
              <a:spAutoFit/>
            </a:bodyPr>
            <a:lstStyle/>
            <a:p>
              <a:pPr algn="ctr"/>
              <a:r>
                <a:rPr lang="en-US" dirty="0"/>
                <a:t>400 – 2600 mA </a:t>
              </a:r>
            </a:p>
            <a:p>
              <a:pPr algn="ctr"/>
              <a:r>
                <a:rPr lang="en-US" sz="1200" dirty="0" err="1"/>
                <a:t>durante</a:t>
              </a:r>
              <a:r>
                <a:rPr lang="en-US" sz="1200" dirty="0"/>
                <a:t> 1 hora / for 1 hour</a:t>
              </a:r>
            </a:p>
          </p:txBody>
        </p:sp>
        <p:sp>
          <p:nvSpPr>
            <p:cNvPr id="11" name="TextBox 10"/>
            <p:cNvSpPr txBox="1"/>
            <p:nvPr/>
          </p:nvSpPr>
          <p:spPr>
            <a:xfrm>
              <a:off x="5206311" y="3374379"/>
              <a:ext cx="700966" cy="369332"/>
            </a:xfrm>
            <a:prstGeom prst="rect">
              <a:avLst/>
            </a:prstGeom>
            <a:noFill/>
          </p:spPr>
          <p:txBody>
            <a:bodyPr wrap="square" rtlCol="0">
              <a:spAutoFit/>
            </a:bodyPr>
            <a:lstStyle/>
            <a:p>
              <a:r>
                <a:rPr lang="en-US" dirty="0"/>
                <a:t>AA</a:t>
              </a:r>
            </a:p>
          </p:txBody>
        </p:sp>
        <p:sp>
          <p:nvSpPr>
            <p:cNvPr id="23" name="TextBox 22"/>
            <p:cNvSpPr txBox="1"/>
            <p:nvPr/>
          </p:nvSpPr>
          <p:spPr>
            <a:xfrm>
              <a:off x="6629741" y="4878272"/>
              <a:ext cx="889687" cy="369332"/>
            </a:xfrm>
            <a:prstGeom prst="rect">
              <a:avLst/>
            </a:prstGeom>
            <a:noFill/>
          </p:spPr>
          <p:txBody>
            <a:bodyPr wrap="square" rtlCol="0">
              <a:spAutoFit/>
            </a:bodyPr>
            <a:lstStyle/>
            <a:p>
              <a:r>
                <a:rPr lang="en-US" dirty="0"/>
                <a:t>1.5 V</a:t>
              </a:r>
            </a:p>
          </p:txBody>
        </p:sp>
      </p:grpSp>
      <p:grpSp>
        <p:nvGrpSpPr>
          <p:cNvPr id="13" name="Group 12"/>
          <p:cNvGrpSpPr/>
          <p:nvPr/>
        </p:nvGrpSpPr>
        <p:grpSpPr>
          <a:xfrm>
            <a:off x="4767953" y="3516603"/>
            <a:ext cx="2117875" cy="1401377"/>
            <a:chOff x="4690699" y="3060087"/>
            <a:chExt cx="2117875" cy="1401377"/>
          </a:xfrm>
        </p:grpSpPr>
        <p:pic>
          <p:nvPicPr>
            <p:cNvPr id="14" name="Picture 13"/>
            <p:cNvPicPr>
              <a:picLocks noChangeAspect="1"/>
            </p:cNvPicPr>
            <p:nvPr/>
          </p:nvPicPr>
          <p:blipFill>
            <a:blip r:embed="rId2"/>
            <a:stretch>
              <a:fillRect/>
            </a:stretch>
          </p:blipFill>
          <p:spPr>
            <a:xfrm rot="5644590">
              <a:off x="5341468" y="2550586"/>
              <a:ext cx="914574" cy="1933575"/>
            </a:xfrm>
            <a:prstGeom prst="rect">
              <a:avLst/>
            </a:prstGeom>
          </p:spPr>
        </p:pic>
        <p:sp>
          <p:nvSpPr>
            <p:cNvPr id="16" name="TextBox 15"/>
            <p:cNvSpPr txBox="1"/>
            <p:nvPr/>
          </p:nvSpPr>
          <p:spPr>
            <a:xfrm>
              <a:off x="4690699" y="3907466"/>
              <a:ext cx="2117875" cy="553998"/>
            </a:xfrm>
            <a:prstGeom prst="rect">
              <a:avLst/>
            </a:prstGeom>
            <a:noFill/>
          </p:spPr>
          <p:txBody>
            <a:bodyPr wrap="square" rtlCol="0">
              <a:spAutoFit/>
            </a:bodyPr>
            <a:lstStyle/>
            <a:p>
              <a:pPr algn="ctr"/>
              <a:r>
                <a:rPr lang="en-US" dirty="0"/>
                <a:t>3800 – 8000 mA </a:t>
              </a:r>
            </a:p>
            <a:p>
              <a:pPr algn="ctr"/>
              <a:r>
                <a:rPr lang="en-US" sz="1200" dirty="0" err="1"/>
                <a:t>durante</a:t>
              </a:r>
              <a:r>
                <a:rPr lang="en-US" sz="1200" dirty="0"/>
                <a:t> 1 hora / for 1 hour</a:t>
              </a:r>
            </a:p>
          </p:txBody>
        </p:sp>
        <p:sp>
          <p:nvSpPr>
            <p:cNvPr id="17" name="TextBox 16"/>
            <p:cNvSpPr txBox="1"/>
            <p:nvPr/>
          </p:nvSpPr>
          <p:spPr>
            <a:xfrm>
              <a:off x="5122010" y="3297742"/>
              <a:ext cx="700966" cy="369332"/>
            </a:xfrm>
            <a:prstGeom prst="rect">
              <a:avLst/>
            </a:prstGeom>
            <a:noFill/>
          </p:spPr>
          <p:txBody>
            <a:bodyPr wrap="square" rtlCol="0">
              <a:spAutoFit/>
            </a:bodyPr>
            <a:lstStyle/>
            <a:p>
              <a:r>
                <a:rPr lang="en-US" dirty="0"/>
                <a:t>C</a:t>
              </a:r>
            </a:p>
          </p:txBody>
        </p:sp>
      </p:grpSp>
      <p:grpSp>
        <p:nvGrpSpPr>
          <p:cNvPr id="18" name="Group 17"/>
          <p:cNvGrpSpPr/>
          <p:nvPr/>
        </p:nvGrpSpPr>
        <p:grpSpPr>
          <a:xfrm>
            <a:off x="4642433" y="5135778"/>
            <a:ext cx="2117875" cy="1632352"/>
            <a:chOff x="4690699" y="2829112"/>
            <a:chExt cx="2117875" cy="1632352"/>
          </a:xfrm>
        </p:grpSpPr>
        <p:pic>
          <p:nvPicPr>
            <p:cNvPr id="19" name="Picture 18"/>
            <p:cNvPicPr>
              <a:picLocks noChangeAspect="1"/>
            </p:cNvPicPr>
            <p:nvPr/>
          </p:nvPicPr>
          <p:blipFill>
            <a:blip r:embed="rId2"/>
            <a:stretch>
              <a:fillRect/>
            </a:stretch>
          </p:blipFill>
          <p:spPr>
            <a:xfrm rot="5644590">
              <a:off x="5231810" y="2434621"/>
              <a:ext cx="1147403" cy="1936385"/>
            </a:xfrm>
            <a:prstGeom prst="rect">
              <a:avLst/>
            </a:prstGeom>
          </p:spPr>
        </p:pic>
        <p:sp>
          <p:nvSpPr>
            <p:cNvPr id="21" name="TextBox 20"/>
            <p:cNvSpPr txBox="1"/>
            <p:nvPr/>
          </p:nvSpPr>
          <p:spPr>
            <a:xfrm>
              <a:off x="4690699" y="3907466"/>
              <a:ext cx="2117875" cy="553998"/>
            </a:xfrm>
            <a:prstGeom prst="rect">
              <a:avLst/>
            </a:prstGeom>
            <a:noFill/>
          </p:spPr>
          <p:txBody>
            <a:bodyPr wrap="square" rtlCol="0">
              <a:spAutoFit/>
            </a:bodyPr>
            <a:lstStyle/>
            <a:p>
              <a:pPr algn="ctr"/>
              <a:r>
                <a:rPr lang="en-US" dirty="0"/>
                <a:t>8000 – 18000 mA </a:t>
              </a:r>
            </a:p>
            <a:p>
              <a:pPr algn="ctr"/>
              <a:r>
                <a:rPr lang="en-US" sz="1200" dirty="0" err="1"/>
                <a:t>durante</a:t>
              </a:r>
              <a:r>
                <a:rPr lang="en-US" sz="1200" dirty="0"/>
                <a:t> 1 hora / for 1 hour</a:t>
              </a:r>
            </a:p>
          </p:txBody>
        </p:sp>
        <p:sp>
          <p:nvSpPr>
            <p:cNvPr id="22" name="TextBox 21"/>
            <p:cNvSpPr txBox="1"/>
            <p:nvPr/>
          </p:nvSpPr>
          <p:spPr>
            <a:xfrm>
              <a:off x="5207639" y="3142548"/>
              <a:ext cx="700966" cy="369332"/>
            </a:xfrm>
            <a:prstGeom prst="rect">
              <a:avLst/>
            </a:prstGeom>
            <a:noFill/>
          </p:spPr>
          <p:txBody>
            <a:bodyPr wrap="square" rtlCol="0">
              <a:spAutoFit/>
            </a:bodyPr>
            <a:lstStyle/>
            <a:p>
              <a:r>
                <a:rPr lang="en-US" dirty="0"/>
                <a:t>D</a:t>
              </a:r>
            </a:p>
          </p:txBody>
        </p:sp>
      </p:grpSp>
      <p:sp>
        <p:nvSpPr>
          <p:cNvPr id="25" name="TextBox 24"/>
          <p:cNvSpPr txBox="1"/>
          <p:nvPr/>
        </p:nvSpPr>
        <p:spPr>
          <a:xfrm>
            <a:off x="6679553" y="5558213"/>
            <a:ext cx="889687" cy="369332"/>
          </a:xfrm>
          <a:prstGeom prst="rect">
            <a:avLst/>
          </a:prstGeom>
          <a:noFill/>
        </p:spPr>
        <p:txBody>
          <a:bodyPr wrap="square" rtlCol="0">
            <a:spAutoFit/>
          </a:bodyPr>
          <a:lstStyle/>
          <a:p>
            <a:r>
              <a:rPr lang="en-US" dirty="0"/>
              <a:t>1.5 V</a:t>
            </a:r>
          </a:p>
        </p:txBody>
      </p:sp>
      <p:sp>
        <p:nvSpPr>
          <p:cNvPr id="2" name="Slide Number Placeholder 1"/>
          <p:cNvSpPr>
            <a:spLocks noGrp="1"/>
          </p:cNvSpPr>
          <p:nvPr>
            <p:ph type="sldNum" sz="quarter" idx="12"/>
          </p:nvPr>
        </p:nvSpPr>
        <p:spPr/>
        <p:txBody>
          <a:bodyPr/>
          <a:lstStyle/>
          <a:p>
            <a:fld id="{8C71CAF9-4461-454A-B702-D536C3775752}" type="slidenum">
              <a:rPr lang="en-US" smtClean="0"/>
              <a:t>10</a:t>
            </a:fld>
            <a:endParaRPr lang="en-US"/>
          </a:p>
        </p:txBody>
      </p:sp>
    </p:spTree>
    <p:extLst>
      <p:ext uri="{BB962C8B-B14F-4D97-AF65-F5344CB8AC3E}">
        <p14:creationId xmlns:p14="http://schemas.microsoft.com/office/powerpoint/2010/main" val="417518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Medición</a:t>
            </a:r>
            <a:br>
              <a:rPr lang="en-US" dirty="0"/>
            </a:br>
            <a:r>
              <a:rPr lang="en-US" dirty="0">
                <a:latin typeface="Calibri Light" panose="020F0302020204030204" pitchFamily="34" charset="0"/>
              </a:rPr>
              <a:t>Measurement</a:t>
            </a:r>
          </a:p>
        </p:txBody>
      </p:sp>
      <p:sp>
        <p:nvSpPr>
          <p:cNvPr id="4" name="TextBox 3"/>
          <p:cNvSpPr txBox="1"/>
          <p:nvPr/>
        </p:nvSpPr>
        <p:spPr>
          <a:xfrm>
            <a:off x="8544315" y="1149984"/>
            <a:ext cx="3829665" cy="5632311"/>
          </a:xfrm>
          <a:prstGeom prst="rect">
            <a:avLst/>
          </a:prstGeom>
          <a:noFill/>
        </p:spPr>
        <p:txBody>
          <a:bodyPr wrap="square" rtlCol="0">
            <a:spAutoFit/>
          </a:bodyPr>
          <a:lstStyle/>
          <a:p>
            <a:pPr marL="285750" indent="-285750">
              <a:buFont typeface="Arial" panose="020B0604020202020204" pitchFamily="34" charset="0"/>
              <a:buChar char="•"/>
            </a:pPr>
            <a:r>
              <a:rPr lang="en-US" sz="1600" dirty="0"/>
              <a:t>Electric circuits can be measured using a device called a “multimeter”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Multimeters can test for </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Voltage</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Current</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Continuity</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Resistance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Capacitance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 the </a:t>
            </a:r>
            <a:r>
              <a:rPr lang="en-US" sz="1600" b="1" dirty="0">
                <a:solidFill>
                  <a:schemeClr val="bg1"/>
                </a:solidFill>
                <a:highlight>
                  <a:srgbClr val="000000"/>
                </a:highlight>
              </a:rPr>
              <a:t>black</a:t>
            </a:r>
            <a:r>
              <a:rPr lang="en-US" sz="1600" dirty="0"/>
              <a:t> probe to the “</a:t>
            </a:r>
            <a:r>
              <a:rPr lang="en-US" sz="1600" b="1" dirty="0"/>
              <a:t>COM</a:t>
            </a:r>
            <a:r>
              <a:rPr lang="en-US" sz="1600" dirty="0"/>
              <a:t>” port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 the </a:t>
            </a:r>
            <a:r>
              <a:rPr lang="en-US" sz="1600" dirty="0">
                <a:solidFill>
                  <a:schemeClr val="bg1"/>
                </a:solidFill>
                <a:highlight>
                  <a:srgbClr val="FF0000"/>
                </a:highlight>
              </a:rPr>
              <a:t>red</a:t>
            </a:r>
            <a:r>
              <a:rPr lang="en-US" sz="1600" dirty="0"/>
              <a:t> probe to the “</a:t>
            </a:r>
            <a:r>
              <a:rPr lang="en-US" sz="1600" b="1" dirty="0"/>
              <a:t>V </a:t>
            </a:r>
            <a:r>
              <a:rPr lang="en-US" sz="1600" b="1" dirty="0">
                <a:latin typeface="Symbol" panose="05050102010706020507" pitchFamily="18" charset="2"/>
              </a:rPr>
              <a:t>W</a:t>
            </a:r>
            <a:r>
              <a:rPr lang="en-US" sz="1600" b="1" dirty="0"/>
              <a:t> Hz</a:t>
            </a:r>
            <a:r>
              <a:rPr lang="en-US" sz="1600" dirty="0"/>
              <a:t>” port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
        <p:nvSpPr>
          <p:cNvPr id="5" name="TextBox 4"/>
          <p:cNvSpPr txBox="1"/>
          <p:nvPr/>
        </p:nvSpPr>
        <p:spPr>
          <a:xfrm>
            <a:off x="225469" y="1911123"/>
            <a:ext cx="4306774" cy="4770537"/>
          </a:xfrm>
          <a:prstGeom prst="rect">
            <a:avLst/>
          </a:prstGeom>
          <a:noFill/>
        </p:spPr>
        <p:txBody>
          <a:bodyPr wrap="square" rtlCol="0">
            <a:spAutoFit/>
          </a:bodyPr>
          <a:lstStyle/>
          <a:p>
            <a:pPr marL="285750" indent="-285750">
              <a:buFont typeface="Arial" panose="020B0604020202020204" pitchFamily="34" charset="0"/>
              <a:buChar char="•"/>
            </a:pPr>
            <a:r>
              <a:rPr lang="es-ES" sz="1600" dirty="0"/>
              <a:t>Los circuitos eléctricos se pueden medir usando un dispositivo llamado "multímetro"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Los multímetros pueden probar</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Voltaje</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Corriente</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Continuidad</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Resistencia</a:t>
            </a:r>
          </a:p>
          <a:p>
            <a:pPr marL="285750" indent="-285750">
              <a:buFont typeface="Arial" panose="020B0604020202020204" pitchFamily="34" charset="0"/>
              <a:buChar char="•"/>
            </a:pPr>
            <a:endParaRPr lang="es-ES" sz="1600" dirty="0"/>
          </a:p>
          <a:p>
            <a:pPr marL="742950" lvl="1" indent="-285750">
              <a:buFont typeface="Arial" panose="020B0604020202020204" pitchFamily="34" charset="0"/>
              <a:buChar char="•"/>
            </a:pPr>
            <a:r>
              <a:rPr lang="es-ES" sz="1600" dirty="0"/>
              <a:t>Capacidad</a:t>
            </a:r>
          </a:p>
          <a:p>
            <a:pPr marL="742950" lvl="1" indent="-285750">
              <a:buFont typeface="Arial" panose="020B0604020202020204" pitchFamily="34" charset="0"/>
              <a:buChar char="•"/>
            </a:pPr>
            <a:endParaRPr lang="es-ES" sz="1600" dirty="0"/>
          </a:p>
          <a:p>
            <a:pPr marL="285750" indent="-285750">
              <a:buFont typeface="Arial" panose="020B0604020202020204" pitchFamily="34" charset="0"/>
              <a:buChar char="•"/>
            </a:pPr>
            <a:r>
              <a:rPr lang="en-US" sz="1600" dirty="0" err="1"/>
              <a:t>Conecte</a:t>
            </a:r>
            <a:r>
              <a:rPr lang="en-US" sz="1600" dirty="0"/>
              <a:t> la </a:t>
            </a:r>
            <a:r>
              <a:rPr lang="en-US" sz="1600" dirty="0" err="1"/>
              <a:t>sonda</a:t>
            </a:r>
            <a:r>
              <a:rPr lang="en-US" sz="1600" dirty="0"/>
              <a:t> </a:t>
            </a:r>
            <a:r>
              <a:rPr lang="en-US" sz="1600" b="1" dirty="0" err="1">
                <a:solidFill>
                  <a:schemeClr val="bg1"/>
                </a:solidFill>
                <a:highlight>
                  <a:srgbClr val="000000"/>
                </a:highlight>
              </a:rPr>
              <a:t>negra</a:t>
            </a:r>
            <a:r>
              <a:rPr lang="en-US" sz="1600" dirty="0"/>
              <a:t> al </a:t>
            </a:r>
            <a:r>
              <a:rPr lang="en-US" sz="1600" dirty="0" err="1"/>
              <a:t>puerto</a:t>
            </a:r>
            <a:r>
              <a:rPr lang="en-US" sz="1600" dirty="0"/>
              <a:t> "</a:t>
            </a:r>
            <a:r>
              <a:rPr lang="en-US" sz="1600" b="1" dirty="0"/>
              <a:t>COM</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Conecte</a:t>
            </a:r>
            <a:r>
              <a:rPr lang="en-US" sz="1600" dirty="0"/>
              <a:t> la </a:t>
            </a:r>
            <a:r>
              <a:rPr lang="en-US" sz="1600" dirty="0" err="1"/>
              <a:t>sonda</a:t>
            </a:r>
            <a:r>
              <a:rPr lang="en-US" sz="1600" dirty="0"/>
              <a:t> </a:t>
            </a:r>
            <a:r>
              <a:rPr lang="en-US" sz="1600" b="1" dirty="0" err="1">
                <a:solidFill>
                  <a:schemeClr val="bg1"/>
                </a:solidFill>
                <a:highlight>
                  <a:srgbClr val="FF0000"/>
                </a:highlight>
              </a:rPr>
              <a:t>roja</a:t>
            </a:r>
            <a:r>
              <a:rPr lang="en-US" sz="1600" dirty="0"/>
              <a:t> al </a:t>
            </a:r>
            <a:r>
              <a:rPr lang="en-US" sz="1600" dirty="0" err="1"/>
              <a:t>puerto</a:t>
            </a:r>
            <a:r>
              <a:rPr lang="en-US" sz="1600" dirty="0"/>
              <a:t> "</a:t>
            </a:r>
            <a:r>
              <a:rPr lang="en-US" sz="1600" b="1" dirty="0"/>
              <a:t>V </a:t>
            </a:r>
            <a:r>
              <a:rPr lang="en-US" sz="1600" b="1" dirty="0">
                <a:latin typeface="Symbol" panose="05050102010706020507" pitchFamily="18" charset="2"/>
              </a:rPr>
              <a:t>W</a:t>
            </a:r>
            <a:r>
              <a:rPr lang="en-US" sz="1600" b="1" dirty="0"/>
              <a:t> Hz</a:t>
            </a:r>
            <a:r>
              <a:rPr lang="en-US" sz="1600" dirty="0"/>
              <a:t>"</a:t>
            </a:r>
          </a:p>
        </p:txBody>
      </p:sp>
      <p:pic>
        <p:nvPicPr>
          <p:cNvPr id="7" name="Picture 6"/>
          <p:cNvPicPr>
            <a:picLocks noChangeAspect="1"/>
          </p:cNvPicPr>
          <p:nvPr/>
        </p:nvPicPr>
        <p:blipFill>
          <a:blip r:embed="rId2"/>
          <a:stretch>
            <a:fillRect/>
          </a:stretch>
        </p:blipFill>
        <p:spPr>
          <a:xfrm>
            <a:off x="4352730" y="1870348"/>
            <a:ext cx="4191585" cy="4191585"/>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11</a:t>
            </a:fld>
            <a:endParaRPr lang="en-US"/>
          </a:p>
        </p:txBody>
      </p:sp>
    </p:spTree>
    <p:extLst>
      <p:ext uri="{BB962C8B-B14F-4D97-AF65-F5344CB8AC3E}">
        <p14:creationId xmlns:p14="http://schemas.microsoft.com/office/powerpoint/2010/main" val="3248378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 </a:t>
            </a:r>
            <a:r>
              <a:rPr lang="en-US" dirty="0" err="1"/>
              <a:t>precaución</a:t>
            </a:r>
            <a:r>
              <a:rPr lang="en-US" dirty="0"/>
              <a:t>!</a:t>
            </a:r>
            <a:br>
              <a:rPr lang="en-US" dirty="0"/>
            </a:br>
            <a:r>
              <a:rPr lang="en-US" sz="3600" dirty="0">
                <a:latin typeface="Calibri Light" panose="020F0302020204030204" pitchFamily="34" charset="0"/>
              </a:rPr>
              <a:t>Use Caution!</a:t>
            </a:r>
          </a:p>
        </p:txBody>
      </p:sp>
      <p:sp>
        <p:nvSpPr>
          <p:cNvPr id="3" name="Content Placeholder 2"/>
          <p:cNvSpPr>
            <a:spLocks noGrp="1"/>
          </p:cNvSpPr>
          <p:nvPr>
            <p:ph sz="half" idx="1"/>
          </p:nvPr>
        </p:nvSpPr>
        <p:spPr>
          <a:xfrm>
            <a:off x="609600" y="1673352"/>
            <a:ext cx="5384800" cy="5048724"/>
          </a:xfrm>
        </p:spPr>
        <p:txBody>
          <a:bodyPr>
            <a:noAutofit/>
          </a:bodyPr>
          <a:lstStyle/>
          <a:p>
            <a:pPr>
              <a:lnSpc>
                <a:spcPct val="80000"/>
              </a:lnSpc>
            </a:pPr>
            <a:r>
              <a:rPr lang="es-ES" sz="1800" dirty="0"/>
              <a:t>Los multímetros deben utilizarse con </a:t>
            </a:r>
            <a:r>
              <a:rPr lang="es-ES" sz="1800" b="1" dirty="0">
                <a:solidFill>
                  <a:srgbClr val="FF0000"/>
                </a:solidFill>
              </a:rPr>
              <a:t>extrema precaución</a:t>
            </a:r>
          </a:p>
          <a:p>
            <a:pPr>
              <a:lnSpc>
                <a:spcPct val="80000"/>
              </a:lnSpc>
            </a:pPr>
            <a:endParaRPr lang="es-ES" sz="1800" dirty="0"/>
          </a:p>
          <a:p>
            <a:pPr>
              <a:lnSpc>
                <a:spcPct val="80000"/>
              </a:lnSpc>
            </a:pPr>
            <a:r>
              <a:rPr lang="es-ES" sz="1800" dirty="0"/>
              <a:t>Utilice siempre un multímetro con una </a:t>
            </a:r>
            <a:r>
              <a:rPr lang="es-ES" sz="1800" b="1" dirty="0">
                <a:solidFill>
                  <a:srgbClr val="FF0000"/>
                </a:solidFill>
              </a:rPr>
              <a:t>supervisión adecuada</a:t>
            </a:r>
          </a:p>
          <a:p>
            <a:pPr>
              <a:lnSpc>
                <a:spcPct val="80000"/>
              </a:lnSpc>
            </a:pPr>
            <a:endParaRPr lang="es-ES" sz="1800" dirty="0"/>
          </a:p>
          <a:p>
            <a:pPr>
              <a:lnSpc>
                <a:spcPct val="80000"/>
              </a:lnSpc>
            </a:pPr>
            <a:r>
              <a:rPr lang="es-ES" sz="1800" dirty="0"/>
              <a:t>Siempre asegúrese de </a:t>
            </a:r>
            <a:r>
              <a:rPr lang="es-ES" sz="1800" b="1" dirty="0">
                <a:solidFill>
                  <a:srgbClr val="FF0000"/>
                </a:solidFill>
              </a:rPr>
              <a:t>saber lo que está probando</a:t>
            </a:r>
          </a:p>
          <a:p>
            <a:pPr>
              <a:lnSpc>
                <a:spcPct val="80000"/>
              </a:lnSpc>
            </a:pPr>
            <a:endParaRPr lang="es-ES" sz="1800" dirty="0"/>
          </a:p>
          <a:p>
            <a:pPr>
              <a:lnSpc>
                <a:spcPct val="80000"/>
              </a:lnSpc>
            </a:pPr>
            <a:r>
              <a:rPr lang="es-ES" sz="1800" dirty="0"/>
              <a:t>Al medir la resistencia o la continuidad, </a:t>
            </a:r>
            <a:r>
              <a:rPr lang="es-ES" sz="1800" b="1" dirty="0">
                <a:solidFill>
                  <a:srgbClr val="FF0000"/>
                </a:solidFill>
              </a:rPr>
              <a:t>asegúrese de que el circuito esté apagado</a:t>
            </a:r>
          </a:p>
          <a:p>
            <a:pPr>
              <a:lnSpc>
                <a:spcPct val="80000"/>
              </a:lnSpc>
            </a:pPr>
            <a:endParaRPr lang="es-ES" sz="1800" dirty="0"/>
          </a:p>
          <a:p>
            <a:pPr>
              <a:lnSpc>
                <a:spcPct val="80000"/>
              </a:lnSpc>
            </a:pPr>
            <a:r>
              <a:rPr lang="es-ES" sz="1800" dirty="0"/>
              <a:t>Asegúrese de que el rango </a:t>
            </a:r>
            <a:r>
              <a:rPr lang="es-ES" sz="1800" b="1" dirty="0">
                <a:solidFill>
                  <a:srgbClr val="FF0000"/>
                </a:solidFill>
              </a:rPr>
              <a:t>esté ajustado correctamente</a:t>
            </a:r>
          </a:p>
          <a:p>
            <a:pPr>
              <a:lnSpc>
                <a:spcPct val="80000"/>
              </a:lnSpc>
            </a:pPr>
            <a:endParaRPr lang="es-ES" sz="1800" dirty="0"/>
          </a:p>
          <a:p>
            <a:pPr>
              <a:lnSpc>
                <a:spcPct val="80000"/>
              </a:lnSpc>
            </a:pPr>
            <a:r>
              <a:rPr lang="es-ES" sz="1800" dirty="0"/>
              <a:t>Utilizar </a:t>
            </a:r>
            <a:r>
              <a:rPr lang="es-ES" sz="1800" dirty="0">
                <a:solidFill>
                  <a:schemeClr val="bg1"/>
                </a:solidFill>
                <a:highlight>
                  <a:srgbClr val="000000"/>
                </a:highlight>
              </a:rPr>
              <a:t>negro</a:t>
            </a:r>
            <a:r>
              <a:rPr lang="es-ES" sz="1800" dirty="0"/>
              <a:t> para tierra / negativo, </a:t>
            </a:r>
            <a:r>
              <a:rPr lang="es-ES" sz="1800" dirty="0">
                <a:solidFill>
                  <a:schemeClr val="bg1"/>
                </a:solidFill>
                <a:highlight>
                  <a:srgbClr val="FF0000"/>
                </a:highlight>
              </a:rPr>
              <a:t>rojo</a:t>
            </a:r>
            <a:r>
              <a:rPr lang="es-ES" sz="1800" dirty="0"/>
              <a:t> para positivo</a:t>
            </a:r>
            <a:endParaRPr lang="en-US" sz="1800" dirty="0"/>
          </a:p>
        </p:txBody>
      </p:sp>
      <p:sp>
        <p:nvSpPr>
          <p:cNvPr id="4" name="Content Placeholder 3"/>
          <p:cNvSpPr>
            <a:spLocks noGrp="1"/>
          </p:cNvSpPr>
          <p:nvPr>
            <p:ph sz="half" idx="2"/>
          </p:nvPr>
        </p:nvSpPr>
        <p:spPr/>
        <p:txBody>
          <a:bodyPr>
            <a:normAutofit/>
          </a:bodyPr>
          <a:lstStyle/>
          <a:p>
            <a:r>
              <a:rPr lang="en-US" sz="1800" dirty="0"/>
              <a:t>Multimeters must be used with </a:t>
            </a:r>
            <a:r>
              <a:rPr lang="en-US" sz="1800" b="1" dirty="0">
                <a:solidFill>
                  <a:srgbClr val="FF0000"/>
                </a:solidFill>
              </a:rPr>
              <a:t>extreme caution</a:t>
            </a:r>
          </a:p>
          <a:p>
            <a:endParaRPr lang="en-US" sz="1800" b="1" dirty="0">
              <a:solidFill>
                <a:srgbClr val="FF0000"/>
              </a:solidFill>
            </a:endParaRPr>
          </a:p>
          <a:p>
            <a:r>
              <a:rPr lang="en-US" sz="1800" dirty="0"/>
              <a:t>Always use a multimeter with </a:t>
            </a:r>
            <a:r>
              <a:rPr lang="en-US" sz="1800" b="1" dirty="0">
                <a:solidFill>
                  <a:srgbClr val="FF0000"/>
                </a:solidFill>
              </a:rPr>
              <a:t>proper supervision</a:t>
            </a:r>
          </a:p>
          <a:p>
            <a:endParaRPr lang="en-US" sz="1800" b="1" dirty="0">
              <a:solidFill>
                <a:srgbClr val="FF0000"/>
              </a:solidFill>
            </a:endParaRPr>
          </a:p>
          <a:p>
            <a:r>
              <a:rPr lang="en-US" sz="1800" dirty="0"/>
              <a:t>Always be sure you </a:t>
            </a:r>
            <a:r>
              <a:rPr lang="en-US" sz="1800" b="1" dirty="0">
                <a:solidFill>
                  <a:srgbClr val="FF0000"/>
                </a:solidFill>
              </a:rPr>
              <a:t>know what you are testing</a:t>
            </a:r>
          </a:p>
          <a:p>
            <a:endParaRPr lang="en-US" sz="1800" b="1" dirty="0">
              <a:solidFill>
                <a:srgbClr val="FF0000"/>
              </a:solidFill>
            </a:endParaRPr>
          </a:p>
          <a:p>
            <a:r>
              <a:rPr lang="en-US" sz="1800" dirty="0"/>
              <a:t>When measuring resistance or continuity, </a:t>
            </a:r>
            <a:r>
              <a:rPr lang="en-US" sz="1800" b="1" dirty="0">
                <a:solidFill>
                  <a:srgbClr val="FF0000"/>
                </a:solidFill>
              </a:rPr>
              <a:t>make sure the circuit is off</a:t>
            </a:r>
          </a:p>
          <a:p>
            <a:endParaRPr lang="en-US" sz="1800" b="1" dirty="0">
              <a:solidFill>
                <a:srgbClr val="FF0000"/>
              </a:solidFill>
            </a:endParaRPr>
          </a:p>
          <a:p>
            <a:r>
              <a:rPr lang="en-US" sz="1800" dirty="0"/>
              <a:t>Ensure that the </a:t>
            </a:r>
            <a:r>
              <a:rPr lang="en-US" sz="1800" b="1" dirty="0">
                <a:solidFill>
                  <a:srgbClr val="FF0000"/>
                </a:solidFill>
              </a:rPr>
              <a:t>range is set properly</a:t>
            </a:r>
          </a:p>
          <a:p>
            <a:endParaRPr lang="en-US" sz="1800" b="1" dirty="0">
              <a:solidFill>
                <a:srgbClr val="FF0000"/>
              </a:solidFill>
            </a:endParaRPr>
          </a:p>
          <a:p>
            <a:r>
              <a:rPr lang="en-US" sz="1800" dirty="0"/>
              <a:t>Use </a:t>
            </a:r>
            <a:r>
              <a:rPr lang="en-US" sz="1800" dirty="0">
                <a:solidFill>
                  <a:schemeClr val="bg1"/>
                </a:solidFill>
                <a:highlight>
                  <a:srgbClr val="000000"/>
                </a:highlight>
              </a:rPr>
              <a:t>black</a:t>
            </a:r>
            <a:r>
              <a:rPr lang="en-US" sz="1800" dirty="0"/>
              <a:t> for ground / negative, </a:t>
            </a:r>
            <a:r>
              <a:rPr lang="en-US" sz="1800" dirty="0">
                <a:solidFill>
                  <a:schemeClr val="bg1"/>
                </a:solidFill>
                <a:highlight>
                  <a:srgbClr val="FF0000"/>
                </a:highlight>
              </a:rPr>
              <a:t>red</a:t>
            </a:r>
            <a:r>
              <a:rPr lang="en-US" sz="1800" dirty="0"/>
              <a:t> for positive</a:t>
            </a:r>
            <a:endParaRPr lang="en-US" sz="1800" b="1" dirty="0">
              <a:solidFill>
                <a:srgbClr val="FF0000"/>
              </a:solidFill>
            </a:endParaRPr>
          </a:p>
        </p:txBody>
      </p:sp>
      <p:pic>
        <p:nvPicPr>
          <p:cNvPr id="2050"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12</a:t>
            </a:fld>
            <a:endParaRPr lang="en-US"/>
          </a:p>
        </p:txBody>
      </p:sp>
    </p:spTree>
    <p:extLst>
      <p:ext uri="{BB962C8B-B14F-4D97-AF65-F5344CB8AC3E}">
        <p14:creationId xmlns:p14="http://schemas.microsoft.com/office/powerpoint/2010/main" val="241299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533400"/>
            <a:ext cx="10972800" cy="990600"/>
          </a:xfrm>
        </p:spPr>
        <p:txBody>
          <a:bodyPr>
            <a:normAutofit fontScale="90000"/>
          </a:bodyPr>
          <a:lstStyle/>
          <a:p>
            <a:r>
              <a:rPr lang="en-US" dirty="0">
                <a:solidFill>
                  <a:schemeClr val="tx1"/>
                </a:solidFill>
                <a:cs typeface="Arial"/>
              </a:rPr>
              <a:t>Proyecto de prueba 1</a:t>
            </a:r>
            <a:br>
              <a:rPr lang="en-US" dirty="0">
                <a:solidFill>
                  <a:schemeClr val="tx1"/>
                </a:solidFill>
                <a:cs typeface="Arial"/>
              </a:rPr>
            </a:br>
            <a:r>
              <a:rPr lang="en-US" dirty="0">
                <a:solidFill>
                  <a:srgbClr val="D2533C"/>
                </a:solidFill>
                <a:latin typeface="Calibri Light"/>
                <a:cs typeface="Arial"/>
              </a:rPr>
              <a:t>Test Project 1</a:t>
            </a:r>
            <a:endParaRPr lang="en-US" dirty="0">
              <a:solidFill>
                <a:schemeClr val="tx1"/>
              </a:solidFill>
              <a:latin typeface="Calibri Light"/>
              <a:cs typeface="Arial"/>
            </a:endParaRPr>
          </a:p>
        </p:txBody>
      </p:sp>
      <p:sp>
        <p:nvSpPr>
          <p:cNvPr id="2" name="TextBox 1"/>
          <p:cNvSpPr txBox="1"/>
          <p:nvPr/>
        </p:nvSpPr>
        <p:spPr>
          <a:xfrm>
            <a:off x="7360929" y="1517484"/>
            <a:ext cx="4709197" cy="3970318"/>
          </a:xfrm>
          <a:prstGeom prst="rect">
            <a:avLst/>
          </a:prstGeom>
          <a:noFill/>
        </p:spPr>
        <p:txBody>
          <a:bodyPr wrap="square" rtlCol="0">
            <a:spAutoFit/>
          </a:bodyPr>
          <a:lstStyle/>
          <a:p>
            <a:pPr marL="342900" indent="-342900">
              <a:buAutoNum type="arabicParenR"/>
            </a:pPr>
            <a:r>
              <a:rPr lang="en-US" sz="1400" dirty="0"/>
              <a:t>Electronic functions are called “circuits” because the electrons must travel from the energy source, through devices that do work, back to the source</a:t>
            </a:r>
          </a:p>
          <a:p>
            <a:pPr marL="342900" indent="-342900">
              <a:buAutoNum type="arabicParenR"/>
            </a:pPr>
            <a:endParaRPr lang="en-US" sz="1400" dirty="0"/>
          </a:p>
          <a:p>
            <a:pPr marL="342900" indent="-342900">
              <a:buAutoNum type="arabicParenR"/>
            </a:pPr>
            <a:r>
              <a:rPr lang="en-US" sz="1400" dirty="0"/>
              <a:t>A simple circuit lights a lamp using a battery and a switch</a:t>
            </a:r>
          </a:p>
          <a:p>
            <a:pPr marL="342900" indent="-342900">
              <a:buAutoNum type="arabicParenR"/>
            </a:pPr>
            <a:endParaRPr lang="en-US" sz="1400" dirty="0"/>
          </a:p>
          <a:p>
            <a:pPr marL="342900" indent="-342900">
              <a:buAutoNum type="arabicParenR"/>
            </a:pPr>
            <a:r>
              <a:rPr lang="en-US" sz="1400" dirty="0"/>
              <a:t>Connect the (+) side of a battery to the one side of switch – usually with a red wire. </a:t>
            </a:r>
          </a:p>
          <a:p>
            <a:pPr marL="342900" indent="-342900">
              <a:buAutoNum type="arabicParenR"/>
            </a:pPr>
            <a:endParaRPr lang="en-US" sz="1400" dirty="0"/>
          </a:p>
          <a:p>
            <a:pPr marL="342900" indent="-342900">
              <a:buAutoNum type="arabicParenR"/>
            </a:pPr>
            <a:r>
              <a:rPr lang="en-US" sz="1400" dirty="0"/>
              <a:t>Connect the other side of the switch to the bottom of the lamp</a:t>
            </a:r>
          </a:p>
          <a:p>
            <a:pPr marL="342900" indent="-342900">
              <a:buAutoNum type="arabicParenR"/>
            </a:pPr>
            <a:endParaRPr lang="en-US" sz="1400" dirty="0"/>
          </a:p>
          <a:p>
            <a:pPr marL="342900" indent="-342900">
              <a:buAutoNum type="arabicParenR"/>
            </a:pPr>
            <a:r>
              <a:rPr lang="en-US" sz="1400" dirty="0"/>
              <a:t>Connect the (-) side of the battery to the side of the lamp –usually with a black wire</a:t>
            </a:r>
          </a:p>
          <a:p>
            <a:pPr marL="342900" indent="-342900">
              <a:buAutoNum type="arabicParenR"/>
            </a:pPr>
            <a:endParaRPr lang="en-US" sz="1400" dirty="0"/>
          </a:p>
          <a:p>
            <a:pPr marL="342900" indent="-342900">
              <a:buAutoNum type="arabicParenR"/>
            </a:pPr>
            <a:r>
              <a:rPr lang="en-US" sz="1400" dirty="0"/>
              <a:t>If the lamp is working, the connections are strong, and the battery is good, the lamp will light</a:t>
            </a:r>
          </a:p>
        </p:txBody>
      </p:sp>
      <p:sp>
        <p:nvSpPr>
          <p:cNvPr id="4" name="Rectangle 3"/>
          <p:cNvSpPr/>
          <p:nvPr/>
        </p:nvSpPr>
        <p:spPr>
          <a:xfrm>
            <a:off x="218898" y="1587675"/>
            <a:ext cx="5097750" cy="4185761"/>
          </a:xfrm>
          <a:prstGeom prst="rect">
            <a:avLst/>
          </a:prstGeom>
        </p:spPr>
        <p:txBody>
          <a:bodyPr wrap="square">
            <a:spAutoFit/>
          </a:bodyPr>
          <a:lstStyle/>
          <a:p>
            <a:pPr marL="342900" indent="-342900">
              <a:buAutoNum type="arabicParenR"/>
            </a:pPr>
            <a:r>
              <a:rPr lang="es-ES" sz="1400" dirty="0"/>
              <a:t>Las funciones electrónicas se llaman "circuitos" porque los electrones deben viajar desde la fuente de energía, a través de los dispositivos que funcionan, de vuelta a la fuente</a:t>
            </a:r>
          </a:p>
          <a:p>
            <a:pPr marL="342900" indent="-342900">
              <a:buAutoNum type="arabicParenR"/>
            </a:pPr>
            <a:endParaRPr lang="es-ES" sz="1400" dirty="0"/>
          </a:p>
          <a:p>
            <a:pPr marL="342900" indent="-342900">
              <a:buAutoNum type="arabicParenR"/>
            </a:pPr>
            <a:r>
              <a:rPr lang="es-ES" sz="1400" dirty="0"/>
              <a:t>Un circuito simple enciende una lámpara usando una batería y un interruptor</a:t>
            </a:r>
          </a:p>
          <a:p>
            <a:pPr marL="342900" indent="-342900">
              <a:buAutoNum type="arabicParenR"/>
            </a:pPr>
            <a:endParaRPr lang="es-ES" sz="1400" dirty="0"/>
          </a:p>
          <a:p>
            <a:pPr marL="342900" indent="-342900">
              <a:buAutoNum type="arabicParenR"/>
            </a:pPr>
            <a:r>
              <a:rPr lang="es-ES" sz="1400" dirty="0"/>
              <a:t>Conecte el lado (+) de la batería al lado del interruptor, normalmente con un cable rojo.</a:t>
            </a:r>
          </a:p>
          <a:p>
            <a:pPr marL="342900" indent="-342900">
              <a:buAutoNum type="arabicParenR"/>
            </a:pPr>
            <a:endParaRPr lang="es-ES" sz="1400" dirty="0"/>
          </a:p>
          <a:p>
            <a:pPr marL="342900" indent="-342900">
              <a:buAutoNum type="arabicParenR"/>
            </a:pPr>
            <a:r>
              <a:rPr lang="es-ES" sz="1400" dirty="0"/>
              <a:t>Conecte el otro lado del interruptor a la parte inferior de la lámpara</a:t>
            </a:r>
          </a:p>
          <a:p>
            <a:pPr marL="342900" indent="-342900">
              <a:buAutoNum type="arabicParenR"/>
            </a:pPr>
            <a:endParaRPr lang="es-ES" sz="1400" dirty="0"/>
          </a:p>
          <a:p>
            <a:pPr marL="342900" indent="-342900">
              <a:buAutoNum type="arabicParenR"/>
            </a:pPr>
            <a:r>
              <a:rPr lang="es-ES" sz="1400" dirty="0"/>
              <a:t>Conecte el lado (-) de la batería al lado de la lámpara -normalmente con un cable negro</a:t>
            </a:r>
          </a:p>
          <a:p>
            <a:pPr marL="342900" indent="-342900">
              <a:buAutoNum type="arabicParenR"/>
            </a:pPr>
            <a:endParaRPr lang="es-ES" sz="1400" dirty="0"/>
          </a:p>
          <a:p>
            <a:pPr marL="342900" indent="-342900">
              <a:buAutoNum type="arabicParenR"/>
            </a:pPr>
            <a:r>
              <a:rPr lang="es-ES" sz="1400" dirty="0"/>
              <a:t>Si la lámpara está funcionando, las conexiones son fuertes, y la batería es buena, la lámpara se encenderá</a:t>
            </a:r>
            <a:endParaRPr lang="en-US" sz="1400" dirty="0"/>
          </a:p>
        </p:txBody>
      </p:sp>
      <p:pic>
        <p:nvPicPr>
          <p:cNvPr id="8" name="Picture 7"/>
          <p:cNvPicPr>
            <a:picLocks noChangeAspect="1"/>
          </p:cNvPicPr>
          <p:nvPr/>
        </p:nvPicPr>
        <p:blipFill>
          <a:blip r:embed="rId3"/>
          <a:stretch>
            <a:fillRect/>
          </a:stretch>
        </p:blipFill>
        <p:spPr>
          <a:xfrm>
            <a:off x="5448594" y="1408940"/>
            <a:ext cx="1580087" cy="4938851"/>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13</a:t>
            </a:fld>
            <a:endParaRPr lang="en-US"/>
          </a:p>
        </p:txBody>
      </p:sp>
    </p:spTree>
    <p:extLst>
      <p:ext uri="{BB962C8B-B14F-4D97-AF65-F5344CB8AC3E}">
        <p14:creationId xmlns:p14="http://schemas.microsoft.com/office/powerpoint/2010/main" val="401055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rot="15535080">
            <a:off x="6525201" y="4055683"/>
            <a:ext cx="2502448" cy="711375"/>
          </a:xfrm>
          <a:prstGeom prst="rect">
            <a:avLst/>
          </a:prstGeom>
        </p:spPr>
      </p:pic>
      <p:sp>
        <p:nvSpPr>
          <p:cNvPr id="2" name="Title 1"/>
          <p:cNvSpPr>
            <a:spLocks noGrp="1"/>
          </p:cNvSpPr>
          <p:nvPr>
            <p:ph type="title"/>
          </p:nvPr>
        </p:nvSpPr>
        <p:spPr>
          <a:xfrm>
            <a:off x="609600" y="533400"/>
            <a:ext cx="10972800" cy="990600"/>
          </a:xfrm>
        </p:spPr>
        <p:txBody>
          <a:bodyPr>
            <a:normAutofit fontScale="90000"/>
          </a:bodyPr>
          <a:lstStyle/>
          <a:p>
            <a:r>
              <a:rPr lang="en-US" dirty="0" err="1"/>
              <a:t>Medición</a:t>
            </a:r>
            <a:r>
              <a:rPr lang="en-US" dirty="0"/>
              <a:t> del </a:t>
            </a:r>
            <a:r>
              <a:rPr lang="en-US" dirty="0" err="1"/>
              <a:t>Circuito</a:t>
            </a:r>
            <a:r>
              <a:rPr lang="en-US" dirty="0"/>
              <a:t> – </a:t>
            </a:r>
            <a:r>
              <a:rPr lang="en-US" dirty="0" err="1"/>
              <a:t>Lámpara</a:t>
            </a:r>
            <a:r>
              <a:rPr lang="en-US" dirty="0"/>
              <a:t> </a:t>
            </a:r>
            <a:r>
              <a:rPr lang="en-US" dirty="0" err="1"/>
              <a:t>Continuidad</a:t>
            </a:r>
            <a:br>
              <a:rPr lang="en-US" dirty="0"/>
            </a:br>
            <a:r>
              <a:rPr lang="en-US" dirty="0">
                <a:latin typeface="Calibri Light" panose="020F0302020204030204" pitchFamily="34" charset="0"/>
              </a:rPr>
              <a:t>Measuring the Circuit – Lamp Continuity</a:t>
            </a:r>
          </a:p>
        </p:txBody>
      </p:sp>
      <p:sp>
        <p:nvSpPr>
          <p:cNvPr id="5" name="TextBox 4"/>
          <p:cNvSpPr txBox="1"/>
          <p:nvPr/>
        </p:nvSpPr>
        <p:spPr>
          <a:xfrm>
            <a:off x="8562653" y="1563343"/>
            <a:ext cx="3608173" cy="4924425"/>
          </a:xfrm>
          <a:prstGeom prst="rect">
            <a:avLst/>
          </a:prstGeom>
          <a:noFill/>
        </p:spPr>
        <p:txBody>
          <a:bodyPr wrap="square" rtlCol="0">
            <a:spAutoFit/>
          </a:bodyPr>
          <a:lstStyle/>
          <a:p>
            <a:pPr marL="342900" indent="-342900">
              <a:buAutoNum type="arabicParenR"/>
            </a:pPr>
            <a:r>
              <a:rPr lang="en-US" sz="1600" dirty="0"/>
              <a:t>Check the lamp using the </a:t>
            </a:r>
            <a:r>
              <a:rPr lang="en-US" sz="1600" b="1" dirty="0"/>
              <a:t>continuity</a:t>
            </a:r>
            <a:r>
              <a:rPr lang="en-US" sz="1600" dirty="0"/>
              <a:t> function</a:t>
            </a:r>
          </a:p>
          <a:p>
            <a:pPr marL="342900" indent="-342900">
              <a:buAutoNum type="arabicParenR"/>
            </a:pPr>
            <a:endParaRPr lang="en-US" sz="1600" dirty="0"/>
          </a:p>
          <a:p>
            <a:pPr marL="342900" indent="-342900">
              <a:buAutoNum type="arabicParenR"/>
            </a:pPr>
            <a:r>
              <a:rPr lang="en-US" sz="1600" dirty="0"/>
              <a:t>Turn the dial to the continuity function</a:t>
            </a:r>
          </a:p>
          <a:p>
            <a:pPr marL="342900" indent="-342900">
              <a:buAutoNum type="arabicParenR"/>
            </a:pPr>
            <a:endParaRPr lang="en-US" sz="1600" dirty="0"/>
          </a:p>
          <a:p>
            <a:pPr marL="342900" indent="-342900">
              <a:buAutoNum type="arabicParenR"/>
            </a:pPr>
            <a:r>
              <a:rPr lang="en-US" sz="1600" dirty="0"/>
              <a:t>Touch the black probe to the side of the lamp</a:t>
            </a:r>
          </a:p>
          <a:p>
            <a:pPr marL="342900" indent="-342900">
              <a:buAutoNum type="arabicParenR"/>
            </a:pPr>
            <a:endParaRPr lang="en-US" sz="1600" dirty="0"/>
          </a:p>
          <a:p>
            <a:pPr marL="342900" indent="-342900">
              <a:buAutoNum type="arabicParenR"/>
            </a:pPr>
            <a:r>
              <a:rPr lang="en-US" sz="1600" dirty="0"/>
              <a:t>Touch the red probe to the bottom of the lamp</a:t>
            </a:r>
          </a:p>
          <a:p>
            <a:pPr marL="342900" indent="-342900">
              <a:buAutoNum type="arabicParenR"/>
            </a:pPr>
            <a:endParaRPr lang="en-US" sz="1600" dirty="0"/>
          </a:p>
          <a:p>
            <a:pPr marL="342900" indent="-342900">
              <a:buAutoNum type="arabicParenR"/>
            </a:pPr>
            <a:r>
              <a:rPr lang="en-US" sz="1600" dirty="0"/>
              <a:t>If the lamp is working, the multimeter will produce a sound</a:t>
            </a:r>
          </a:p>
          <a:p>
            <a:pPr marL="342900" indent="-342900">
              <a:buAutoNum type="arabicParenR"/>
            </a:pPr>
            <a:endParaRPr lang="en-US" sz="1600" dirty="0"/>
          </a:p>
          <a:p>
            <a:pPr marL="342900" indent="-342900">
              <a:buAutoNum type="arabicParenR"/>
            </a:pPr>
            <a:r>
              <a:rPr lang="en-US" sz="1600" dirty="0"/>
              <a:t>The multimeter will continue to display .0L for a bad lamp</a:t>
            </a:r>
          </a:p>
          <a:p>
            <a:pPr marL="342900" indent="-342900">
              <a:buAutoNum type="arabicParenR"/>
            </a:pPr>
            <a:endParaRPr lang="en-US" sz="1600" dirty="0"/>
          </a:p>
          <a:p>
            <a:r>
              <a:rPr lang="en-US" sz="1600" dirty="0"/>
              <a:t>    </a:t>
            </a:r>
          </a:p>
        </p:txBody>
      </p:sp>
      <p:sp>
        <p:nvSpPr>
          <p:cNvPr id="6" name="Rectangle 5"/>
          <p:cNvSpPr/>
          <p:nvPr/>
        </p:nvSpPr>
        <p:spPr>
          <a:xfrm>
            <a:off x="221226" y="1557759"/>
            <a:ext cx="4100295" cy="4031873"/>
          </a:xfrm>
          <a:prstGeom prst="rect">
            <a:avLst/>
          </a:prstGeom>
        </p:spPr>
        <p:txBody>
          <a:bodyPr wrap="square">
            <a:spAutoFit/>
          </a:bodyPr>
          <a:lstStyle/>
          <a:p>
            <a:pPr marL="342900" indent="-342900">
              <a:buAutoNum type="arabicParenR"/>
            </a:pPr>
            <a:r>
              <a:rPr lang="en-US" sz="1600" dirty="0" err="1"/>
              <a:t>Compruebe</a:t>
            </a:r>
            <a:r>
              <a:rPr lang="en-US" sz="1600" dirty="0"/>
              <a:t> la </a:t>
            </a:r>
            <a:r>
              <a:rPr lang="en-US" sz="1600" dirty="0" err="1"/>
              <a:t>lámpara</a:t>
            </a:r>
            <a:r>
              <a:rPr lang="en-US" sz="1600" dirty="0"/>
              <a:t> </a:t>
            </a:r>
            <a:r>
              <a:rPr lang="en-US" sz="1600" dirty="0" err="1"/>
              <a:t>utilizando</a:t>
            </a:r>
            <a:r>
              <a:rPr lang="en-US" sz="1600" dirty="0"/>
              <a:t> la </a:t>
            </a:r>
            <a:r>
              <a:rPr lang="en-US" sz="1600" dirty="0" err="1"/>
              <a:t>función</a:t>
            </a:r>
            <a:r>
              <a:rPr lang="en-US" sz="1600" dirty="0"/>
              <a:t> de </a:t>
            </a:r>
            <a:r>
              <a:rPr lang="en-US" sz="1600" b="1" dirty="0" err="1"/>
              <a:t>continuidad</a:t>
            </a:r>
            <a:endParaRPr lang="en-US" sz="1600" b="1" dirty="0"/>
          </a:p>
          <a:p>
            <a:pPr marL="342900" indent="-342900">
              <a:buAutoNum type="arabicParenR"/>
            </a:pPr>
            <a:endParaRPr lang="en-US" sz="1600" b="1" dirty="0"/>
          </a:p>
          <a:p>
            <a:pPr marL="342900" indent="-342900">
              <a:buAutoNum type="arabicParenR"/>
            </a:pPr>
            <a:r>
              <a:rPr lang="es-ES" sz="1600" dirty="0"/>
              <a:t>Gire el dial a la función de continuidad</a:t>
            </a:r>
          </a:p>
          <a:p>
            <a:pPr marL="342900" indent="-342900">
              <a:buAutoNum type="arabicParenR"/>
            </a:pPr>
            <a:endParaRPr lang="es-ES" sz="1600" dirty="0"/>
          </a:p>
          <a:p>
            <a:pPr marL="342900" indent="-342900">
              <a:buAutoNum type="arabicParenR"/>
            </a:pPr>
            <a:r>
              <a:rPr lang="es-ES" sz="1600" dirty="0"/>
              <a:t>Toque la sonda negra al lado de la lámpara</a:t>
            </a:r>
          </a:p>
          <a:p>
            <a:pPr marL="342900" indent="-342900">
              <a:buAutoNum type="arabicParenR"/>
            </a:pPr>
            <a:endParaRPr lang="es-ES" sz="1600" dirty="0"/>
          </a:p>
          <a:p>
            <a:pPr marL="342900" indent="-342900">
              <a:buAutoNum type="arabicParenR"/>
            </a:pPr>
            <a:r>
              <a:rPr lang="es-ES" sz="1600" dirty="0"/>
              <a:t>Toque la sonda roja en la parte inferior de la lámpara</a:t>
            </a:r>
          </a:p>
          <a:p>
            <a:pPr marL="342900" indent="-342900">
              <a:buAutoNum type="arabicParenR"/>
            </a:pPr>
            <a:endParaRPr lang="es-ES" sz="1600" dirty="0"/>
          </a:p>
          <a:p>
            <a:pPr marL="342900" indent="-342900">
              <a:buAutoNum type="arabicParenR"/>
            </a:pPr>
            <a:r>
              <a:rPr lang="es-ES" sz="1600" dirty="0"/>
              <a:t>Si la lámpara está funcionando, el multímetro producirá un sonido</a:t>
            </a:r>
          </a:p>
          <a:p>
            <a:pPr marL="342900" indent="-342900">
              <a:buAutoNum type="arabicParenR"/>
            </a:pPr>
            <a:endParaRPr lang="es-ES" sz="1600" dirty="0"/>
          </a:p>
          <a:p>
            <a:pPr marL="342900" indent="-342900">
              <a:buAutoNum type="arabicParenR"/>
            </a:pPr>
            <a:r>
              <a:rPr lang="es-ES" sz="1600" dirty="0"/>
              <a:t>El multímetro continuará mostrando .0L para una mala lámpara</a:t>
            </a:r>
            <a:endParaRPr lang="en-US" sz="1600" dirty="0"/>
          </a:p>
        </p:txBody>
      </p:sp>
      <p:grpSp>
        <p:nvGrpSpPr>
          <p:cNvPr id="10" name="Group 9"/>
          <p:cNvGrpSpPr/>
          <p:nvPr/>
        </p:nvGrpSpPr>
        <p:grpSpPr>
          <a:xfrm>
            <a:off x="7033523" y="1763887"/>
            <a:ext cx="914400" cy="1493700"/>
            <a:chOff x="3877358" y="2133600"/>
            <a:chExt cx="914400" cy="1493700"/>
          </a:xfrm>
        </p:grpSpPr>
        <p:sp>
          <p:nvSpPr>
            <p:cNvPr id="7" name="Flowchart: Magnetic Disk 6"/>
            <p:cNvSpPr/>
            <p:nvPr/>
          </p:nvSpPr>
          <p:spPr>
            <a:xfrm>
              <a:off x="4182211" y="3371850"/>
              <a:ext cx="306053" cy="255450"/>
            </a:xfrm>
            <a:prstGeom prst="flowChartMagneticDisk">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p:cNvSpPr/>
            <p:nvPr/>
          </p:nvSpPr>
          <p:spPr>
            <a:xfrm>
              <a:off x="4001204" y="2914650"/>
              <a:ext cx="67281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77358" y="2133600"/>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3"/>
          <a:stretch>
            <a:fillRect/>
          </a:stretch>
        </p:blipFill>
        <p:spPr>
          <a:xfrm>
            <a:off x="4667799" y="2380140"/>
            <a:ext cx="2502448" cy="711375"/>
          </a:xfrm>
          <a:prstGeom prst="rect">
            <a:avLst/>
          </a:prstGeom>
        </p:spPr>
      </p:pic>
      <p:sp>
        <p:nvSpPr>
          <p:cNvPr id="13" name="AutoShape 2" descr="Displaying IMG_2561.JPG"/>
          <p:cNvSpPr>
            <a:spLocks noChangeAspect="1" noChangeArrowheads="1"/>
          </p:cNvSpPr>
          <p:nvPr/>
        </p:nvSpPr>
        <p:spPr bwMode="auto">
          <a:xfrm>
            <a:off x="7226714" y="21262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4502528" y="3235761"/>
            <a:ext cx="2230254" cy="2250640"/>
          </a:xfrm>
          <a:prstGeom prst="rect">
            <a:avLst/>
          </a:prstGeom>
          <a:ln>
            <a:solidFill>
              <a:schemeClr val="accent1">
                <a:shade val="50000"/>
              </a:schemeClr>
            </a:solidFill>
          </a:ln>
          <a:effectLst>
            <a:outerShdw blurRad="76200" dist="63500" dir="2700000" algn="tl" rotWithShape="0">
              <a:prstClr val="black">
                <a:alpha val="40000"/>
              </a:prstClr>
            </a:outerShdw>
          </a:effectLst>
        </p:spPr>
      </p:pic>
      <p:pic>
        <p:nvPicPr>
          <p:cNvPr id="16" name="Picture 15"/>
          <p:cNvPicPr>
            <a:picLocks noChangeAspect="1"/>
          </p:cNvPicPr>
          <p:nvPr/>
        </p:nvPicPr>
        <p:blipFill>
          <a:blip r:embed="rId5"/>
          <a:stretch>
            <a:fillRect/>
          </a:stretch>
        </p:blipFill>
        <p:spPr>
          <a:xfrm>
            <a:off x="9909539" y="2573902"/>
            <a:ext cx="457200" cy="323850"/>
          </a:xfrm>
          <a:prstGeom prst="rect">
            <a:avLst/>
          </a:prstGeom>
        </p:spPr>
      </p:pic>
      <p:sp>
        <p:nvSpPr>
          <p:cNvPr id="3" name="Slide Number Placeholder 2"/>
          <p:cNvSpPr>
            <a:spLocks noGrp="1"/>
          </p:cNvSpPr>
          <p:nvPr>
            <p:ph type="sldNum" sz="quarter" idx="12"/>
          </p:nvPr>
        </p:nvSpPr>
        <p:spPr/>
        <p:txBody>
          <a:bodyPr/>
          <a:lstStyle/>
          <a:p>
            <a:fld id="{8C71CAF9-4461-454A-B702-D536C3775752}" type="slidenum">
              <a:rPr lang="en-US" smtClean="0"/>
              <a:t>14</a:t>
            </a:fld>
            <a:endParaRPr lang="en-US"/>
          </a:p>
        </p:txBody>
      </p:sp>
    </p:spTree>
    <p:extLst>
      <p:ext uri="{BB962C8B-B14F-4D97-AF65-F5344CB8AC3E}">
        <p14:creationId xmlns:p14="http://schemas.microsoft.com/office/powerpoint/2010/main" val="282375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Medición</a:t>
            </a:r>
            <a:r>
              <a:rPr lang="en-US" dirty="0"/>
              <a:t> del </a:t>
            </a:r>
            <a:r>
              <a:rPr lang="en-US" dirty="0" err="1"/>
              <a:t>circuito</a:t>
            </a:r>
            <a:r>
              <a:rPr lang="en-US" dirty="0"/>
              <a:t> – </a:t>
            </a:r>
            <a:r>
              <a:rPr lang="en-US" dirty="0" err="1"/>
              <a:t>Continuidad</a:t>
            </a:r>
            <a:r>
              <a:rPr lang="en-US" dirty="0"/>
              <a:t> del </a:t>
            </a:r>
            <a:r>
              <a:rPr lang="en-US" dirty="0" err="1"/>
              <a:t>conmutador</a:t>
            </a:r>
            <a:br>
              <a:rPr lang="en-US" dirty="0"/>
            </a:br>
            <a:r>
              <a:rPr lang="en-US" dirty="0">
                <a:latin typeface="Calibri Light" panose="020F0302020204030204" pitchFamily="34" charset="0"/>
              </a:rPr>
              <a:t>Measuring the Circuit – Switch Continuity</a:t>
            </a:r>
            <a:endParaRPr lang="en-US" dirty="0"/>
          </a:p>
        </p:txBody>
      </p:sp>
      <p:pic>
        <p:nvPicPr>
          <p:cNvPr id="3" name="Picture 2"/>
          <p:cNvPicPr>
            <a:picLocks noChangeAspect="1"/>
          </p:cNvPicPr>
          <p:nvPr/>
        </p:nvPicPr>
        <p:blipFill>
          <a:blip r:embed="rId2"/>
          <a:stretch>
            <a:fillRect/>
          </a:stretch>
        </p:blipFill>
        <p:spPr>
          <a:xfrm>
            <a:off x="4975866" y="2090222"/>
            <a:ext cx="1714500" cy="1343025"/>
          </a:xfrm>
          <a:prstGeom prst="rect">
            <a:avLst/>
          </a:prstGeom>
        </p:spPr>
      </p:pic>
      <p:pic>
        <p:nvPicPr>
          <p:cNvPr id="4" name="Picture 3"/>
          <p:cNvPicPr>
            <a:picLocks noChangeAspect="1"/>
          </p:cNvPicPr>
          <p:nvPr/>
        </p:nvPicPr>
        <p:blipFill>
          <a:blip r:embed="rId3"/>
          <a:stretch>
            <a:fillRect/>
          </a:stretch>
        </p:blipFill>
        <p:spPr>
          <a:xfrm>
            <a:off x="5004206" y="5014068"/>
            <a:ext cx="1686160" cy="419158"/>
          </a:xfrm>
          <a:prstGeom prst="rect">
            <a:avLst/>
          </a:prstGeom>
        </p:spPr>
      </p:pic>
      <p:pic>
        <p:nvPicPr>
          <p:cNvPr id="5" name="Picture 4"/>
          <p:cNvPicPr>
            <a:picLocks noChangeAspect="1"/>
          </p:cNvPicPr>
          <p:nvPr/>
        </p:nvPicPr>
        <p:blipFill>
          <a:blip r:embed="rId4"/>
          <a:stretch>
            <a:fillRect/>
          </a:stretch>
        </p:blipFill>
        <p:spPr>
          <a:xfrm rot="2019609">
            <a:off x="4387605" y="4710966"/>
            <a:ext cx="934335" cy="377966"/>
          </a:xfrm>
          <a:prstGeom prst="rect">
            <a:avLst/>
          </a:prstGeom>
        </p:spPr>
      </p:pic>
      <p:pic>
        <p:nvPicPr>
          <p:cNvPr id="6" name="Picture 5"/>
          <p:cNvPicPr>
            <a:picLocks noChangeAspect="1"/>
          </p:cNvPicPr>
          <p:nvPr/>
        </p:nvPicPr>
        <p:blipFill>
          <a:blip r:embed="rId5"/>
          <a:stretch>
            <a:fillRect/>
          </a:stretch>
        </p:blipFill>
        <p:spPr>
          <a:xfrm rot="8193240">
            <a:off x="6224217" y="4703606"/>
            <a:ext cx="932297" cy="361002"/>
          </a:xfrm>
          <a:prstGeom prst="rect">
            <a:avLst/>
          </a:prstGeom>
        </p:spPr>
      </p:pic>
      <p:pic>
        <p:nvPicPr>
          <p:cNvPr id="7" name="Picture 6"/>
          <p:cNvPicPr>
            <a:picLocks noChangeAspect="1"/>
          </p:cNvPicPr>
          <p:nvPr/>
        </p:nvPicPr>
        <p:blipFill>
          <a:blip r:embed="rId4"/>
          <a:stretch>
            <a:fillRect/>
          </a:stretch>
        </p:blipFill>
        <p:spPr>
          <a:xfrm rot="2019609">
            <a:off x="4399676" y="2728290"/>
            <a:ext cx="934335" cy="377966"/>
          </a:xfrm>
          <a:prstGeom prst="rect">
            <a:avLst/>
          </a:prstGeom>
        </p:spPr>
      </p:pic>
      <p:pic>
        <p:nvPicPr>
          <p:cNvPr id="8" name="Picture 7"/>
          <p:cNvPicPr>
            <a:picLocks noChangeAspect="1"/>
          </p:cNvPicPr>
          <p:nvPr/>
        </p:nvPicPr>
        <p:blipFill>
          <a:blip r:embed="rId5"/>
          <a:stretch>
            <a:fillRect/>
          </a:stretch>
        </p:blipFill>
        <p:spPr>
          <a:xfrm rot="8193240">
            <a:off x="6236288" y="2720930"/>
            <a:ext cx="932297" cy="361002"/>
          </a:xfrm>
          <a:prstGeom prst="rect">
            <a:avLst/>
          </a:prstGeom>
        </p:spPr>
      </p:pic>
      <p:sp>
        <p:nvSpPr>
          <p:cNvPr id="9" name="Rectangle 8"/>
          <p:cNvSpPr/>
          <p:nvPr/>
        </p:nvSpPr>
        <p:spPr>
          <a:xfrm>
            <a:off x="5388122" y="3404483"/>
            <a:ext cx="889987" cy="646331"/>
          </a:xfrm>
          <a:prstGeom prst="rect">
            <a:avLst/>
          </a:prstGeom>
        </p:spPr>
        <p:txBody>
          <a:bodyPr wrap="none">
            <a:spAutoFit/>
          </a:bodyPr>
          <a:lstStyle/>
          <a:p>
            <a:pPr algn="ctr"/>
            <a:r>
              <a:rPr lang="en-US" dirty="0" err="1"/>
              <a:t>abierto</a:t>
            </a:r>
            <a:endParaRPr lang="en-US" dirty="0"/>
          </a:p>
          <a:p>
            <a:pPr algn="ctr"/>
            <a:r>
              <a:rPr lang="en-US" dirty="0"/>
              <a:t>open</a:t>
            </a:r>
          </a:p>
        </p:txBody>
      </p:sp>
      <p:sp>
        <p:nvSpPr>
          <p:cNvPr id="10" name="Rectangle 9"/>
          <p:cNvSpPr/>
          <p:nvPr/>
        </p:nvSpPr>
        <p:spPr>
          <a:xfrm>
            <a:off x="5279006" y="5433226"/>
            <a:ext cx="966931" cy="646331"/>
          </a:xfrm>
          <a:prstGeom prst="rect">
            <a:avLst/>
          </a:prstGeom>
        </p:spPr>
        <p:txBody>
          <a:bodyPr wrap="none">
            <a:spAutoFit/>
          </a:bodyPr>
          <a:lstStyle/>
          <a:p>
            <a:pPr algn="ctr"/>
            <a:r>
              <a:rPr lang="en-US" dirty="0" err="1"/>
              <a:t>cerrado</a:t>
            </a:r>
            <a:endParaRPr lang="en-US" dirty="0"/>
          </a:p>
          <a:p>
            <a:pPr algn="ctr"/>
            <a:r>
              <a:rPr lang="en-US" dirty="0"/>
              <a:t>closed</a:t>
            </a:r>
          </a:p>
        </p:txBody>
      </p:sp>
      <p:sp>
        <p:nvSpPr>
          <p:cNvPr id="11" name="Rectangle 10"/>
          <p:cNvSpPr/>
          <p:nvPr/>
        </p:nvSpPr>
        <p:spPr>
          <a:xfrm>
            <a:off x="7657070" y="1628557"/>
            <a:ext cx="4319030" cy="3816429"/>
          </a:xfrm>
          <a:prstGeom prst="rect">
            <a:avLst/>
          </a:prstGeom>
        </p:spPr>
        <p:txBody>
          <a:bodyPr wrap="square">
            <a:spAutoFit/>
          </a:bodyPr>
          <a:lstStyle/>
          <a:p>
            <a:pPr marL="342900" indent="-342900">
              <a:buAutoNum type="arabicParenR"/>
            </a:pPr>
            <a:r>
              <a:rPr lang="en-US" sz="1600" dirty="0"/>
              <a:t>Check the switch using the </a:t>
            </a:r>
            <a:r>
              <a:rPr lang="en-US" sz="1600" b="1" dirty="0"/>
              <a:t>continuity</a:t>
            </a:r>
            <a:r>
              <a:rPr lang="en-US" sz="1600" dirty="0"/>
              <a:t> function</a:t>
            </a:r>
          </a:p>
          <a:p>
            <a:pPr marL="342900" indent="-342900">
              <a:buAutoNum type="arabicParenR"/>
            </a:pPr>
            <a:endParaRPr lang="en-US" sz="1600" dirty="0"/>
          </a:p>
          <a:p>
            <a:pPr marL="342900" indent="-342900">
              <a:buAutoNum type="arabicParenR"/>
            </a:pPr>
            <a:r>
              <a:rPr lang="en-US" sz="1600" dirty="0"/>
              <a:t>Turn the dial to the continuity function</a:t>
            </a:r>
          </a:p>
          <a:p>
            <a:pPr marL="342900" indent="-342900">
              <a:buAutoNum type="arabicParenR"/>
            </a:pPr>
            <a:endParaRPr lang="en-US" sz="1600" dirty="0"/>
          </a:p>
          <a:p>
            <a:pPr marL="342900" indent="-342900">
              <a:buAutoNum type="arabicParenR"/>
            </a:pPr>
            <a:r>
              <a:rPr lang="en-US" sz="1600" dirty="0"/>
              <a:t>With the switch open, touch the probes to either end of the switch – there should be no response from the meter</a:t>
            </a:r>
          </a:p>
          <a:p>
            <a:pPr marL="342900" indent="-342900">
              <a:buAutoNum type="arabicParenR"/>
            </a:pPr>
            <a:endParaRPr lang="en-US" sz="1600" dirty="0"/>
          </a:p>
          <a:p>
            <a:pPr marL="342900" indent="-342900">
              <a:buAutoNum type="arabicParenR"/>
            </a:pPr>
            <a:r>
              <a:rPr lang="en-US" sz="1600" dirty="0"/>
              <a:t>Close the switch.  Touch the probes again to either end of the switch.  </a:t>
            </a:r>
          </a:p>
          <a:p>
            <a:pPr marL="342900" indent="-342900">
              <a:buAutoNum type="arabicParenR"/>
            </a:pPr>
            <a:endParaRPr lang="en-US" sz="1600" dirty="0"/>
          </a:p>
          <a:p>
            <a:pPr marL="342900" indent="-342900">
              <a:buAutoNum type="arabicParenR"/>
            </a:pPr>
            <a:r>
              <a:rPr lang="en-US" sz="1600" dirty="0"/>
              <a:t>This time, the meter should produce a tone, indicating the connection is good</a:t>
            </a:r>
          </a:p>
          <a:p>
            <a:pPr marL="342900" indent="-342900">
              <a:buAutoNum type="arabicParenR"/>
            </a:pPr>
            <a:endParaRPr lang="en-US" sz="1600" dirty="0"/>
          </a:p>
        </p:txBody>
      </p:sp>
      <p:sp>
        <p:nvSpPr>
          <p:cNvPr id="13" name="Rectangle 12"/>
          <p:cNvSpPr/>
          <p:nvPr/>
        </p:nvSpPr>
        <p:spPr>
          <a:xfrm>
            <a:off x="228148" y="1588601"/>
            <a:ext cx="4012436" cy="4278094"/>
          </a:xfrm>
          <a:prstGeom prst="rect">
            <a:avLst/>
          </a:prstGeom>
        </p:spPr>
        <p:txBody>
          <a:bodyPr wrap="square">
            <a:spAutoFit/>
          </a:bodyPr>
          <a:lstStyle/>
          <a:p>
            <a:pPr marL="342900" indent="-342900">
              <a:buFont typeface="+mj-lt"/>
              <a:buAutoNum type="arabicParenR"/>
            </a:pPr>
            <a:r>
              <a:rPr lang="en-US" sz="1600" dirty="0" err="1"/>
              <a:t>Compruebe</a:t>
            </a:r>
            <a:r>
              <a:rPr lang="en-US" sz="1600" dirty="0"/>
              <a:t> el </a:t>
            </a:r>
            <a:r>
              <a:rPr lang="en-US" sz="1600" dirty="0" err="1"/>
              <a:t>interruptor</a:t>
            </a:r>
            <a:r>
              <a:rPr lang="en-US" sz="1600" dirty="0"/>
              <a:t> </a:t>
            </a:r>
            <a:r>
              <a:rPr lang="en-US" sz="1600" dirty="0" err="1"/>
              <a:t>utilizando</a:t>
            </a:r>
            <a:r>
              <a:rPr lang="en-US" sz="1600" dirty="0"/>
              <a:t> la </a:t>
            </a:r>
            <a:r>
              <a:rPr lang="en-US" sz="1600" dirty="0" err="1"/>
              <a:t>función</a:t>
            </a:r>
            <a:r>
              <a:rPr lang="en-US" sz="1600" dirty="0"/>
              <a:t> de </a:t>
            </a:r>
            <a:r>
              <a:rPr lang="en-US" sz="1600" dirty="0" err="1"/>
              <a:t>continuidad</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err="1"/>
              <a:t>Gire</a:t>
            </a:r>
            <a:r>
              <a:rPr lang="en-US" sz="1600" dirty="0"/>
              <a:t> el dial a la </a:t>
            </a:r>
            <a:r>
              <a:rPr lang="en-US" sz="1600" dirty="0" err="1"/>
              <a:t>función</a:t>
            </a:r>
            <a:r>
              <a:rPr lang="en-US" sz="1600" dirty="0"/>
              <a:t> de </a:t>
            </a:r>
            <a:r>
              <a:rPr lang="en-US" sz="1600" dirty="0" err="1"/>
              <a:t>continuidad</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a:t>Con el </a:t>
            </a:r>
            <a:r>
              <a:rPr lang="en-US" sz="1600" dirty="0" err="1"/>
              <a:t>interruptor</a:t>
            </a:r>
            <a:r>
              <a:rPr lang="en-US" sz="1600" dirty="0"/>
              <a:t> </a:t>
            </a:r>
            <a:r>
              <a:rPr lang="en-US" sz="1600" dirty="0" err="1"/>
              <a:t>abierto</a:t>
            </a:r>
            <a:r>
              <a:rPr lang="en-US" sz="1600" dirty="0"/>
              <a:t>, toque las </a:t>
            </a:r>
            <a:r>
              <a:rPr lang="en-US" sz="1600" dirty="0" err="1"/>
              <a:t>sondas</a:t>
            </a:r>
            <a:r>
              <a:rPr lang="en-US" sz="1600" dirty="0"/>
              <a:t> </a:t>
            </a:r>
            <a:r>
              <a:rPr lang="en-US" sz="1600" dirty="0" err="1"/>
              <a:t>en</a:t>
            </a:r>
            <a:r>
              <a:rPr lang="en-US" sz="1600" dirty="0"/>
              <a:t> </a:t>
            </a:r>
            <a:r>
              <a:rPr lang="en-US" sz="1600" dirty="0" err="1"/>
              <a:t>cualquier</a:t>
            </a:r>
            <a:r>
              <a:rPr lang="en-US" sz="1600" dirty="0"/>
              <a:t> </a:t>
            </a:r>
            <a:r>
              <a:rPr lang="en-US" sz="1600" dirty="0" err="1"/>
              <a:t>extremo</a:t>
            </a:r>
            <a:r>
              <a:rPr lang="en-US" sz="1600" dirty="0"/>
              <a:t> del </a:t>
            </a:r>
            <a:r>
              <a:rPr lang="en-US" sz="1600" dirty="0" err="1"/>
              <a:t>interruptor</a:t>
            </a:r>
            <a:r>
              <a:rPr lang="en-US" sz="1600" dirty="0"/>
              <a:t> - no </a:t>
            </a:r>
            <a:r>
              <a:rPr lang="en-US" sz="1600" dirty="0" err="1"/>
              <a:t>debe</a:t>
            </a:r>
            <a:r>
              <a:rPr lang="en-US" sz="1600" dirty="0"/>
              <a:t> </a:t>
            </a:r>
            <a:r>
              <a:rPr lang="en-US" sz="1600" dirty="0" err="1"/>
              <a:t>haber</a:t>
            </a:r>
            <a:r>
              <a:rPr lang="en-US" sz="1600" dirty="0"/>
              <a:t> </a:t>
            </a:r>
            <a:r>
              <a:rPr lang="en-US" sz="1600" dirty="0" err="1"/>
              <a:t>respuesta</a:t>
            </a:r>
            <a:r>
              <a:rPr lang="en-US" sz="1600" dirty="0"/>
              <a:t> del </a:t>
            </a:r>
            <a:r>
              <a:rPr lang="en-US" sz="1600" dirty="0" err="1"/>
              <a:t>medidor</a:t>
            </a:r>
            <a:endParaRPr lang="en-US" sz="1600" dirty="0"/>
          </a:p>
          <a:p>
            <a:pPr marL="342900" indent="-342900">
              <a:buFont typeface="+mj-lt"/>
              <a:buAutoNum type="arabicParenR"/>
            </a:pPr>
            <a:endParaRPr lang="en-US" sz="1600" dirty="0"/>
          </a:p>
          <a:p>
            <a:pPr marL="342900" indent="-342900">
              <a:buFont typeface="+mj-lt"/>
              <a:buAutoNum type="arabicParenR"/>
            </a:pPr>
            <a:r>
              <a:rPr lang="en-US" sz="1600" dirty="0" err="1"/>
              <a:t>Cierre</a:t>
            </a:r>
            <a:r>
              <a:rPr lang="en-US" sz="1600" dirty="0"/>
              <a:t> el </a:t>
            </a:r>
            <a:r>
              <a:rPr lang="en-US" sz="1600" dirty="0" err="1"/>
              <a:t>interruptor</a:t>
            </a:r>
            <a:r>
              <a:rPr lang="en-US" sz="1600" dirty="0"/>
              <a:t>. Toque de nuevo las </a:t>
            </a:r>
            <a:r>
              <a:rPr lang="en-US" sz="1600" dirty="0" err="1"/>
              <a:t>sondas</a:t>
            </a:r>
            <a:r>
              <a:rPr lang="en-US" sz="1600" dirty="0"/>
              <a:t> </a:t>
            </a:r>
            <a:r>
              <a:rPr lang="en-US" sz="1600" dirty="0" err="1"/>
              <a:t>en</a:t>
            </a:r>
            <a:r>
              <a:rPr lang="en-US" sz="1600" dirty="0"/>
              <a:t> </a:t>
            </a:r>
            <a:r>
              <a:rPr lang="en-US" sz="1600" dirty="0" err="1"/>
              <a:t>cualquier</a:t>
            </a:r>
            <a:r>
              <a:rPr lang="en-US" sz="1600" dirty="0"/>
              <a:t> </a:t>
            </a:r>
            <a:r>
              <a:rPr lang="en-US" sz="1600" dirty="0" err="1"/>
              <a:t>extremo</a:t>
            </a:r>
            <a:r>
              <a:rPr lang="en-US" sz="1600" dirty="0"/>
              <a:t> del </a:t>
            </a:r>
            <a:r>
              <a:rPr lang="en-US" sz="1600" dirty="0" err="1"/>
              <a:t>interruptor</a:t>
            </a:r>
            <a:r>
              <a:rPr lang="en-US" sz="1600" dirty="0"/>
              <a:t>.</a:t>
            </a:r>
          </a:p>
          <a:p>
            <a:pPr marL="342900" indent="-342900">
              <a:buFont typeface="+mj-lt"/>
              <a:buAutoNum type="arabicParenR"/>
            </a:pPr>
            <a:endParaRPr lang="en-US" sz="1600" dirty="0"/>
          </a:p>
          <a:p>
            <a:pPr marL="342900" indent="-342900">
              <a:buFont typeface="+mj-lt"/>
              <a:buAutoNum type="arabicParenR"/>
            </a:pPr>
            <a:r>
              <a:rPr lang="en-US" sz="1600" dirty="0" err="1"/>
              <a:t>Esta</a:t>
            </a:r>
            <a:r>
              <a:rPr lang="en-US" sz="1600" dirty="0"/>
              <a:t> </a:t>
            </a:r>
            <a:r>
              <a:rPr lang="en-US" sz="1600" dirty="0" err="1"/>
              <a:t>vez</a:t>
            </a:r>
            <a:r>
              <a:rPr lang="en-US" sz="1600" dirty="0"/>
              <a:t>, el </a:t>
            </a:r>
            <a:r>
              <a:rPr lang="en-US" sz="1600" dirty="0" err="1"/>
              <a:t>medidor</a:t>
            </a:r>
            <a:r>
              <a:rPr lang="en-US" sz="1600" dirty="0"/>
              <a:t> </a:t>
            </a:r>
            <a:r>
              <a:rPr lang="en-US" sz="1600" dirty="0" err="1"/>
              <a:t>debe</a:t>
            </a:r>
            <a:r>
              <a:rPr lang="en-US" sz="1600" dirty="0"/>
              <a:t> </a:t>
            </a:r>
            <a:r>
              <a:rPr lang="en-US" sz="1600" dirty="0" err="1"/>
              <a:t>producir</a:t>
            </a:r>
            <a:r>
              <a:rPr lang="en-US" sz="1600" dirty="0"/>
              <a:t> un </a:t>
            </a:r>
            <a:r>
              <a:rPr lang="en-US" sz="1600" dirty="0" err="1"/>
              <a:t>tono</a:t>
            </a:r>
            <a:r>
              <a:rPr lang="en-US" sz="1600" dirty="0"/>
              <a:t>, </a:t>
            </a:r>
            <a:r>
              <a:rPr lang="en-US" sz="1600" dirty="0" err="1"/>
              <a:t>indicando</a:t>
            </a:r>
            <a:r>
              <a:rPr lang="en-US" sz="1600" dirty="0"/>
              <a:t> que la </a:t>
            </a:r>
            <a:r>
              <a:rPr lang="en-US" sz="1600" dirty="0" err="1"/>
              <a:t>conexión</a:t>
            </a:r>
            <a:r>
              <a:rPr lang="en-US" sz="1600" dirty="0"/>
              <a:t> </a:t>
            </a:r>
            <a:r>
              <a:rPr lang="en-US" sz="1600" dirty="0" err="1"/>
              <a:t>es</a:t>
            </a:r>
            <a:r>
              <a:rPr lang="en-US" sz="1600" dirty="0"/>
              <a:t> </a:t>
            </a:r>
            <a:r>
              <a:rPr lang="en-US" sz="1600" dirty="0" err="1"/>
              <a:t>buena</a:t>
            </a:r>
            <a:endParaRPr lang="en-US" sz="1600" dirty="0"/>
          </a:p>
        </p:txBody>
      </p:sp>
      <p:sp>
        <p:nvSpPr>
          <p:cNvPr id="12" name="Slide Number Placeholder 11"/>
          <p:cNvSpPr>
            <a:spLocks noGrp="1"/>
          </p:cNvSpPr>
          <p:nvPr>
            <p:ph type="sldNum" sz="quarter" idx="12"/>
          </p:nvPr>
        </p:nvSpPr>
        <p:spPr/>
        <p:txBody>
          <a:bodyPr/>
          <a:lstStyle/>
          <a:p>
            <a:fld id="{8C71CAF9-4461-454A-B702-D536C3775752}" type="slidenum">
              <a:rPr lang="en-US" smtClean="0"/>
              <a:t>15</a:t>
            </a:fld>
            <a:endParaRPr lang="en-US"/>
          </a:p>
        </p:txBody>
      </p:sp>
    </p:spTree>
    <p:extLst>
      <p:ext uri="{BB962C8B-B14F-4D97-AF65-F5344CB8AC3E}">
        <p14:creationId xmlns:p14="http://schemas.microsoft.com/office/powerpoint/2010/main" val="3470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9217"/>
            <a:ext cx="10972800" cy="990600"/>
          </a:xfrm>
        </p:spPr>
        <p:txBody>
          <a:bodyPr>
            <a:normAutofit fontScale="90000"/>
          </a:bodyPr>
          <a:lstStyle/>
          <a:p>
            <a:r>
              <a:rPr lang="en-US" dirty="0" err="1"/>
              <a:t>Medición</a:t>
            </a:r>
            <a:r>
              <a:rPr lang="en-US" dirty="0"/>
              <a:t> del </a:t>
            </a:r>
            <a:r>
              <a:rPr lang="en-US" dirty="0" err="1"/>
              <a:t>circuito</a:t>
            </a:r>
            <a:r>
              <a:rPr lang="en-US" dirty="0"/>
              <a:t> - </a:t>
            </a:r>
            <a:r>
              <a:rPr lang="en-US" dirty="0" err="1"/>
              <a:t>Voltaje</a:t>
            </a:r>
            <a:br>
              <a:rPr lang="en-US" dirty="0"/>
            </a:br>
            <a:r>
              <a:rPr lang="en-US" dirty="0">
                <a:latin typeface="Calibri Light" panose="020F0302020204030204" pitchFamily="34" charset="0"/>
              </a:rPr>
              <a:t>Measuring the Circuit - Voltage</a:t>
            </a:r>
          </a:p>
        </p:txBody>
      </p:sp>
      <p:grpSp>
        <p:nvGrpSpPr>
          <p:cNvPr id="17" name="Group 16"/>
          <p:cNvGrpSpPr/>
          <p:nvPr/>
        </p:nvGrpSpPr>
        <p:grpSpPr>
          <a:xfrm>
            <a:off x="4983397" y="2214688"/>
            <a:ext cx="2681417" cy="1559820"/>
            <a:chOff x="3917788" y="2597836"/>
            <a:chExt cx="4591005" cy="2902585"/>
          </a:xfrm>
        </p:grpSpPr>
        <p:grpSp>
          <p:nvGrpSpPr>
            <p:cNvPr id="13" name="Group 12"/>
            <p:cNvGrpSpPr/>
            <p:nvPr/>
          </p:nvGrpSpPr>
          <p:grpSpPr>
            <a:xfrm>
              <a:off x="4771861" y="4073776"/>
              <a:ext cx="1933575" cy="1426645"/>
              <a:chOff x="4771861" y="4073776"/>
              <a:chExt cx="1933575" cy="1426645"/>
            </a:xfrm>
          </p:grpSpPr>
          <p:pic>
            <p:nvPicPr>
              <p:cNvPr id="10" name="Picture 9"/>
              <p:cNvPicPr>
                <a:picLocks noChangeAspect="1"/>
              </p:cNvPicPr>
              <p:nvPr/>
            </p:nvPicPr>
            <p:blipFill>
              <a:blip r:embed="rId2"/>
              <a:stretch>
                <a:fillRect/>
              </a:stretch>
            </p:blipFill>
            <p:spPr>
              <a:xfrm rot="5644590">
                <a:off x="5390692" y="3490956"/>
                <a:ext cx="695913" cy="1933575"/>
              </a:xfrm>
              <a:prstGeom prst="rect">
                <a:avLst/>
              </a:prstGeom>
            </p:spPr>
          </p:pic>
          <p:sp>
            <p:nvSpPr>
              <p:cNvPr id="11" name="TextBox 10"/>
              <p:cNvSpPr txBox="1"/>
              <p:nvPr/>
            </p:nvSpPr>
            <p:spPr>
              <a:xfrm>
                <a:off x="5002814" y="4813151"/>
                <a:ext cx="1429559" cy="687270"/>
              </a:xfrm>
              <a:prstGeom prst="rect">
                <a:avLst/>
              </a:prstGeom>
              <a:noFill/>
            </p:spPr>
            <p:txBody>
              <a:bodyPr wrap="square" rtlCol="0">
                <a:spAutoFit/>
              </a:bodyPr>
              <a:lstStyle/>
              <a:p>
                <a:r>
                  <a:rPr lang="en-US" dirty="0"/>
                  <a:t>1.5 V</a:t>
                </a:r>
              </a:p>
            </p:txBody>
          </p:sp>
          <p:sp>
            <p:nvSpPr>
              <p:cNvPr id="12" name="TextBox 11"/>
              <p:cNvSpPr txBox="1"/>
              <p:nvPr/>
            </p:nvSpPr>
            <p:spPr>
              <a:xfrm>
                <a:off x="4896129" y="4073776"/>
                <a:ext cx="851470" cy="572725"/>
              </a:xfrm>
              <a:prstGeom prst="rect">
                <a:avLst/>
              </a:prstGeom>
              <a:noFill/>
            </p:spPr>
            <p:txBody>
              <a:bodyPr wrap="square" rtlCol="0">
                <a:spAutoFit/>
              </a:bodyPr>
              <a:lstStyle/>
              <a:p>
                <a:r>
                  <a:rPr lang="en-US" sz="1400" dirty="0"/>
                  <a:t>AA</a:t>
                </a:r>
              </a:p>
            </p:txBody>
          </p:sp>
        </p:grpSp>
        <p:pic>
          <p:nvPicPr>
            <p:cNvPr id="14" name="Picture 13"/>
            <p:cNvPicPr>
              <a:picLocks noChangeAspect="1"/>
            </p:cNvPicPr>
            <p:nvPr/>
          </p:nvPicPr>
          <p:blipFill>
            <a:blip r:embed="rId3"/>
            <a:stretch>
              <a:fillRect/>
            </a:stretch>
          </p:blipFill>
          <p:spPr>
            <a:xfrm rot="3061294">
              <a:off x="3201401" y="3314223"/>
              <a:ext cx="2001842" cy="569067"/>
            </a:xfrm>
            <a:prstGeom prst="rect">
              <a:avLst/>
            </a:prstGeom>
          </p:spPr>
        </p:pic>
        <p:pic>
          <p:nvPicPr>
            <p:cNvPr id="15" name="Picture 14"/>
            <p:cNvPicPr>
              <a:picLocks noChangeAspect="1"/>
            </p:cNvPicPr>
            <p:nvPr/>
          </p:nvPicPr>
          <p:blipFill>
            <a:blip r:embed="rId4"/>
            <a:stretch>
              <a:fillRect/>
            </a:stretch>
          </p:blipFill>
          <p:spPr>
            <a:xfrm rot="8193240">
              <a:off x="6348229" y="3425909"/>
              <a:ext cx="2160564" cy="614187"/>
            </a:xfrm>
            <a:prstGeom prst="rect">
              <a:avLst/>
            </a:prstGeom>
          </p:spPr>
        </p:pic>
      </p:grpSp>
      <p:pic>
        <p:nvPicPr>
          <p:cNvPr id="16" name="Picture 15"/>
          <p:cNvPicPr>
            <a:picLocks noChangeAspect="1"/>
          </p:cNvPicPr>
          <p:nvPr/>
        </p:nvPicPr>
        <p:blipFill>
          <a:blip r:embed="rId5"/>
          <a:stretch>
            <a:fillRect/>
          </a:stretch>
        </p:blipFill>
        <p:spPr>
          <a:xfrm>
            <a:off x="5074387" y="4318052"/>
            <a:ext cx="1920403" cy="1989278"/>
          </a:xfrm>
          <a:prstGeom prst="rect">
            <a:avLst/>
          </a:prstGeom>
        </p:spPr>
      </p:pic>
      <p:sp>
        <p:nvSpPr>
          <p:cNvPr id="18" name="TextBox 17"/>
          <p:cNvSpPr txBox="1"/>
          <p:nvPr/>
        </p:nvSpPr>
        <p:spPr>
          <a:xfrm>
            <a:off x="7543710" y="1348800"/>
            <a:ext cx="4431995" cy="3970318"/>
          </a:xfrm>
          <a:prstGeom prst="rect">
            <a:avLst/>
          </a:prstGeom>
          <a:noFill/>
        </p:spPr>
        <p:txBody>
          <a:bodyPr wrap="square" rtlCol="0">
            <a:spAutoFit/>
          </a:bodyPr>
          <a:lstStyle/>
          <a:p>
            <a:pPr marL="342900" indent="-342900">
              <a:buFont typeface="+mj-lt"/>
              <a:buAutoNum type="arabicParenR"/>
            </a:pPr>
            <a:r>
              <a:rPr lang="en-US" sz="1400" dirty="0"/>
              <a:t>Check the voltage in the battery</a:t>
            </a:r>
          </a:p>
          <a:p>
            <a:pPr marL="342900" indent="-342900">
              <a:buFont typeface="+mj-lt"/>
              <a:buAutoNum type="arabicParenR"/>
            </a:pPr>
            <a:endParaRPr lang="en-US" sz="1400" dirty="0"/>
          </a:p>
          <a:p>
            <a:pPr marL="342900" indent="-342900">
              <a:buFont typeface="+mj-lt"/>
              <a:buAutoNum type="arabicParenR"/>
            </a:pPr>
            <a:r>
              <a:rPr lang="en-US" sz="1400" dirty="0"/>
              <a:t>Turn the multimeter dial to measure voltage</a:t>
            </a:r>
          </a:p>
          <a:p>
            <a:pPr marL="342900" indent="-342900">
              <a:buFont typeface="+mj-lt"/>
              <a:buAutoNum type="arabicParenR"/>
            </a:pPr>
            <a:endParaRPr lang="en-US" sz="1400" dirty="0"/>
          </a:p>
          <a:p>
            <a:pPr marL="342900" indent="-342900">
              <a:buFont typeface="+mj-lt"/>
              <a:buAutoNum type="arabicParenR"/>
            </a:pPr>
            <a:r>
              <a:rPr lang="en-US" sz="1400" dirty="0"/>
              <a:t>Different multimeters have different ranges that limit the amount of voltage they can measure.</a:t>
            </a:r>
          </a:p>
          <a:p>
            <a:pPr marL="342900" indent="-342900">
              <a:buFont typeface="+mj-lt"/>
              <a:buAutoNum type="arabicParenR"/>
            </a:pPr>
            <a:endParaRPr lang="en-US" sz="1400" dirty="0"/>
          </a:p>
          <a:p>
            <a:pPr marL="342900" indent="-342900">
              <a:buFont typeface="+mj-lt"/>
              <a:buAutoNum type="arabicParenR"/>
            </a:pPr>
            <a:r>
              <a:rPr lang="en-US" sz="1400" dirty="0"/>
              <a:t>This multimeter measures voltage ranges in .2, 2, 20, 200 and 1000 volts</a:t>
            </a:r>
          </a:p>
          <a:p>
            <a:pPr marL="342900" indent="-342900">
              <a:buFont typeface="+mj-lt"/>
              <a:buAutoNum type="arabicParenR"/>
            </a:pPr>
            <a:endParaRPr lang="en-US" sz="1400" dirty="0"/>
          </a:p>
          <a:p>
            <a:pPr marL="342900" indent="-342900">
              <a:buFont typeface="+mj-lt"/>
              <a:buAutoNum type="arabicParenR"/>
            </a:pPr>
            <a:r>
              <a:rPr lang="en-US" sz="1400" dirty="0"/>
              <a:t>The expected voltage is less than 2 V, so set the meter to 2V</a:t>
            </a:r>
          </a:p>
          <a:p>
            <a:pPr marL="342900" indent="-342900">
              <a:buFont typeface="+mj-lt"/>
              <a:buAutoNum type="arabicParenR"/>
            </a:pPr>
            <a:endParaRPr lang="en-US" sz="1400" dirty="0"/>
          </a:p>
          <a:p>
            <a:pPr marL="342900" indent="-342900">
              <a:buFont typeface="+mj-lt"/>
              <a:buAutoNum type="arabicParenR"/>
            </a:pPr>
            <a:r>
              <a:rPr lang="en-US" sz="1400" dirty="0"/>
              <a:t>Touch the red probe to the (+) end of the battery</a:t>
            </a:r>
          </a:p>
          <a:p>
            <a:pPr marL="342900" indent="-342900">
              <a:buFont typeface="+mj-lt"/>
              <a:buAutoNum type="arabicParenR"/>
            </a:pPr>
            <a:endParaRPr lang="en-US" sz="1400" dirty="0"/>
          </a:p>
          <a:p>
            <a:pPr marL="342900" indent="-342900">
              <a:buFont typeface="+mj-lt"/>
              <a:buAutoNum type="arabicParenR"/>
            </a:pPr>
            <a:r>
              <a:rPr lang="en-US" sz="1400" dirty="0"/>
              <a:t>Touch the black probe to the (-) end of the battery</a:t>
            </a:r>
          </a:p>
          <a:p>
            <a:pPr marL="342900" indent="-342900">
              <a:buFont typeface="+mj-lt"/>
              <a:buAutoNum type="arabicParenR"/>
            </a:pPr>
            <a:endParaRPr lang="en-US" sz="1400" dirty="0"/>
          </a:p>
          <a:p>
            <a:pPr marL="342900" indent="-342900">
              <a:buFont typeface="+mj-lt"/>
              <a:buAutoNum type="arabicParenR"/>
            </a:pPr>
            <a:r>
              <a:rPr lang="en-US" sz="1400" dirty="0"/>
              <a:t>The multimeter should read about 1.5V</a:t>
            </a:r>
          </a:p>
        </p:txBody>
      </p:sp>
      <p:sp>
        <p:nvSpPr>
          <p:cNvPr id="19" name="TextBox 18"/>
          <p:cNvSpPr txBox="1"/>
          <p:nvPr/>
        </p:nvSpPr>
        <p:spPr>
          <a:xfrm>
            <a:off x="112076" y="1595021"/>
            <a:ext cx="4734414" cy="4031873"/>
          </a:xfrm>
          <a:prstGeom prst="rect">
            <a:avLst/>
          </a:prstGeom>
          <a:noFill/>
        </p:spPr>
        <p:txBody>
          <a:bodyPr wrap="square" rtlCol="0">
            <a:spAutoFit/>
          </a:bodyPr>
          <a:lstStyle>
            <a:defPPr>
              <a:defRPr lang="en-US"/>
            </a:defPPr>
            <a:lvl1pPr marL="342900" indent="-342900">
              <a:buFont typeface="+mj-lt"/>
              <a:buAutoNum type="arabicParenR"/>
              <a:defRPr sz="1600"/>
            </a:lvl1pPr>
          </a:lstStyle>
          <a:p>
            <a:r>
              <a:rPr lang="es-ES" sz="1400" dirty="0"/>
              <a:t>Compruebe el voltaje en la batería</a:t>
            </a:r>
          </a:p>
          <a:p>
            <a:endParaRPr lang="es-ES" sz="1400" dirty="0"/>
          </a:p>
          <a:p>
            <a:r>
              <a:rPr lang="es-ES" sz="1400" dirty="0"/>
              <a:t>Gire el dial del multímetro para medir el voltaje</a:t>
            </a:r>
          </a:p>
          <a:p>
            <a:endParaRPr lang="es-ES" sz="1400" dirty="0"/>
          </a:p>
          <a:p>
            <a:r>
              <a:rPr lang="es-ES" sz="1400" dirty="0"/>
              <a:t>Diferentes multímetros tienen gamas diferentes que limitan la cantidad de voltaje que pueden medir.</a:t>
            </a:r>
          </a:p>
          <a:p>
            <a:endParaRPr lang="es-ES" sz="1400" dirty="0"/>
          </a:p>
          <a:p>
            <a:r>
              <a:rPr lang="es-ES" sz="1400" dirty="0"/>
              <a:t>Este multímetro mide rangos de voltaje en .2, 2, 20, 200 y 1000 voltios</a:t>
            </a:r>
          </a:p>
          <a:p>
            <a:endParaRPr lang="es-ES" sz="1400" dirty="0"/>
          </a:p>
          <a:p>
            <a:r>
              <a:rPr lang="es-ES" sz="1400" dirty="0"/>
              <a:t>El voltaje esperado es menos de 2 V, así que ajuste el medidor a 2V</a:t>
            </a:r>
          </a:p>
          <a:p>
            <a:endParaRPr lang="es-ES" sz="1400" dirty="0"/>
          </a:p>
          <a:p>
            <a:r>
              <a:rPr lang="es-ES" sz="1400" dirty="0"/>
              <a:t>Toque la sonda roja en el extremo (+) de la batería</a:t>
            </a:r>
          </a:p>
          <a:p>
            <a:endParaRPr lang="es-ES" sz="1400" dirty="0"/>
          </a:p>
          <a:p>
            <a:r>
              <a:rPr lang="es-ES" sz="1400" dirty="0"/>
              <a:t>Toque la sonda negra en el extremo (-) de la batería</a:t>
            </a:r>
          </a:p>
          <a:p>
            <a:endParaRPr lang="es-ES" sz="1400" dirty="0"/>
          </a:p>
          <a:p>
            <a:r>
              <a:rPr lang="es-ES" sz="1400" dirty="0"/>
              <a:t>El multímetro debe leer alrededor de 1.5V</a:t>
            </a:r>
            <a:endParaRPr lang="en-US" sz="1400" dirty="0"/>
          </a:p>
        </p:txBody>
      </p:sp>
      <p:sp>
        <p:nvSpPr>
          <p:cNvPr id="3" name="Slide Number Placeholder 2"/>
          <p:cNvSpPr>
            <a:spLocks noGrp="1"/>
          </p:cNvSpPr>
          <p:nvPr>
            <p:ph type="sldNum" sz="quarter" idx="12"/>
          </p:nvPr>
        </p:nvSpPr>
        <p:spPr/>
        <p:txBody>
          <a:bodyPr/>
          <a:lstStyle/>
          <a:p>
            <a:fld id="{8C71CAF9-4461-454A-B702-D536C3775752}" type="slidenum">
              <a:rPr lang="en-US" smtClean="0"/>
              <a:t>16</a:t>
            </a:fld>
            <a:endParaRPr lang="en-US"/>
          </a:p>
        </p:txBody>
      </p:sp>
    </p:spTree>
    <p:extLst>
      <p:ext uri="{BB962C8B-B14F-4D97-AF65-F5344CB8AC3E}">
        <p14:creationId xmlns:p14="http://schemas.microsoft.com/office/powerpoint/2010/main" val="429151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Símbolos</a:t>
            </a:r>
            <a:r>
              <a:rPr lang="en-US" dirty="0"/>
              <a:t> de </a:t>
            </a:r>
            <a:r>
              <a:rPr lang="en-US" dirty="0" err="1"/>
              <a:t>aprendizaje</a:t>
            </a:r>
            <a:br>
              <a:rPr lang="en-US" dirty="0"/>
            </a:br>
            <a:r>
              <a:rPr lang="en-US" dirty="0">
                <a:latin typeface="Calibri Light" panose="020F0302020204030204" pitchFamily="34" charset="0"/>
              </a:rPr>
              <a:t>Learning Symbols</a:t>
            </a:r>
          </a:p>
        </p:txBody>
      </p:sp>
      <p:grpSp>
        <p:nvGrpSpPr>
          <p:cNvPr id="3" name="Group 2"/>
          <p:cNvGrpSpPr/>
          <p:nvPr/>
        </p:nvGrpSpPr>
        <p:grpSpPr>
          <a:xfrm>
            <a:off x="3472247" y="1985360"/>
            <a:ext cx="719225" cy="1140312"/>
            <a:chOff x="3877358" y="2133600"/>
            <a:chExt cx="914400" cy="1493700"/>
          </a:xfrm>
        </p:grpSpPr>
        <p:sp>
          <p:nvSpPr>
            <p:cNvPr id="4" name="Flowchart: Magnetic Disk 3"/>
            <p:cNvSpPr/>
            <p:nvPr/>
          </p:nvSpPr>
          <p:spPr>
            <a:xfrm>
              <a:off x="4182211" y="3371850"/>
              <a:ext cx="306053" cy="255450"/>
            </a:xfrm>
            <a:prstGeom prst="flowChartMagneticDisk">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gnetic Disk 4"/>
            <p:cNvSpPr/>
            <p:nvPr/>
          </p:nvSpPr>
          <p:spPr>
            <a:xfrm>
              <a:off x="4001204" y="2914650"/>
              <a:ext cx="672810" cy="6127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77358" y="2133600"/>
              <a:ext cx="914400" cy="914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stretch>
            <a:fillRect/>
          </a:stretch>
        </p:blipFill>
        <p:spPr>
          <a:xfrm rot="5644590">
            <a:off x="3361604" y="4868592"/>
            <a:ext cx="695913" cy="1933575"/>
          </a:xfrm>
          <a:prstGeom prst="rect">
            <a:avLst/>
          </a:prstGeom>
        </p:spPr>
      </p:pic>
      <p:sp>
        <p:nvSpPr>
          <p:cNvPr id="8" name="TextBox 7"/>
          <p:cNvSpPr txBox="1"/>
          <p:nvPr/>
        </p:nvSpPr>
        <p:spPr>
          <a:xfrm>
            <a:off x="5591762" y="2181011"/>
            <a:ext cx="1099751" cy="923330"/>
          </a:xfrm>
          <a:prstGeom prst="rect">
            <a:avLst/>
          </a:prstGeom>
          <a:noFill/>
        </p:spPr>
        <p:txBody>
          <a:bodyPr wrap="square" rtlCol="0">
            <a:spAutoFit/>
          </a:bodyPr>
          <a:lstStyle/>
          <a:p>
            <a:pPr algn="ctr"/>
            <a:r>
              <a:rPr lang="en-US" dirty="0" err="1"/>
              <a:t>Lámpara</a:t>
            </a:r>
            <a:endParaRPr lang="en-US" dirty="0"/>
          </a:p>
          <a:p>
            <a:pPr algn="ctr"/>
            <a:r>
              <a:rPr lang="en-US" dirty="0"/>
              <a:t>Lamp</a:t>
            </a:r>
          </a:p>
          <a:p>
            <a:pPr algn="ctr"/>
            <a:endParaRPr lang="en-US" dirty="0"/>
          </a:p>
        </p:txBody>
      </p:sp>
      <p:sp>
        <p:nvSpPr>
          <p:cNvPr id="9" name="TextBox 8"/>
          <p:cNvSpPr txBox="1"/>
          <p:nvPr/>
        </p:nvSpPr>
        <p:spPr>
          <a:xfrm>
            <a:off x="5565128" y="5326261"/>
            <a:ext cx="1346886" cy="646331"/>
          </a:xfrm>
          <a:prstGeom prst="rect">
            <a:avLst/>
          </a:prstGeom>
          <a:noFill/>
        </p:spPr>
        <p:txBody>
          <a:bodyPr wrap="square" rtlCol="0">
            <a:spAutoFit/>
          </a:bodyPr>
          <a:lstStyle/>
          <a:p>
            <a:pPr algn="ctr"/>
            <a:r>
              <a:rPr lang="en-US" dirty="0" err="1"/>
              <a:t>Batería</a:t>
            </a:r>
            <a:endParaRPr lang="en-US" dirty="0"/>
          </a:p>
          <a:p>
            <a:pPr algn="ctr"/>
            <a:r>
              <a:rPr lang="en-US" dirty="0"/>
              <a:t>Battery</a:t>
            </a:r>
          </a:p>
        </p:txBody>
      </p:sp>
      <p:pic>
        <p:nvPicPr>
          <p:cNvPr id="10" name="Picture 9"/>
          <p:cNvPicPr>
            <a:picLocks noChangeAspect="1"/>
          </p:cNvPicPr>
          <p:nvPr/>
        </p:nvPicPr>
        <p:blipFill>
          <a:blip r:embed="rId3"/>
          <a:stretch>
            <a:fillRect/>
          </a:stretch>
        </p:blipFill>
        <p:spPr>
          <a:xfrm>
            <a:off x="7610088" y="1802707"/>
            <a:ext cx="1472128" cy="1518616"/>
          </a:xfrm>
          <a:prstGeom prst="rect">
            <a:avLst/>
          </a:prstGeom>
        </p:spPr>
      </p:pic>
      <p:pic>
        <p:nvPicPr>
          <p:cNvPr id="11" name="Picture 10"/>
          <p:cNvPicPr>
            <a:picLocks noChangeAspect="1"/>
          </p:cNvPicPr>
          <p:nvPr/>
        </p:nvPicPr>
        <p:blipFill>
          <a:blip r:embed="rId4"/>
          <a:stretch>
            <a:fillRect/>
          </a:stretch>
        </p:blipFill>
        <p:spPr>
          <a:xfrm>
            <a:off x="7610088" y="5202691"/>
            <a:ext cx="1388506" cy="1018238"/>
          </a:xfrm>
          <a:prstGeom prst="rect">
            <a:avLst/>
          </a:prstGeom>
        </p:spPr>
      </p:pic>
      <p:pic>
        <p:nvPicPr>
          <p:cNvPr id="12" name="Picture 11"/>
          <p:cNvPicPr>
            <a:picLocks noChangeAspect="1"/>
          </p:cNvPicPr>
          <p:nvPr/>
        </p:nvPicPr>
        <p:blipFill>
          <a:blip r:embed="rId5"/>
          <a:stretch>
            <a:fillRect/>
          </a:stretch>
        </p:blipFill>
        <p:spPr>
          <a:xfrm>
            <a:off x="3087089" y="3649420"/>
            <a:ext cx="1196706" cy="937420"/>
          </a:xfrm>
          <a:prstGeom prst="rect">
            <a:avLst/>
          </a:prstGeom>
        </p:spPr>
      </p:pic>
      <p:pic>
        <p:nvPicPr>
          <p:cNvPr id="13" name="Picture 12"/>
          <p:cNvPicPr>
            <a:picLocks noChangeAspect="1"/>
          </p:cNvPicPr>
          <p:nvPr/>
        </p:nvPicPr>
        <p:blipFill>
          <a:blip r:embed="rId6"/>
          <a:stretch>
            <a:fillRect/>
          </a:stretch>
        </p:blipFill>
        <p:spPr>
          <a:xfrm>
            <a:off x="7166918" y="3579250"/>
            <a:ext cx="2395664" cy="1303241"/>
          </a:xfrm>
          <a:prstGeom prst="rect">
            <a:avLst/>
          </a:prstGeom>
        </p:spPr>
      </p:pic>
      <p:sp>
        <p:nvSpPr>
          <p:cNvPr id="17" name="Rectangle 16"/>
          <p:cNvSpPr/>
          <p:nvPr/>
        </p:nvSpPr>
        <p:spPr>
          <a:xfrm>
            <a:off x="5511449" y="3876546"/>
            <a:ext cx="1454244" cy="646331"/>
          </a:xfrm>
          <a:prstGeom prst="rect">
            <a:avLst/>
          </a:prstGeom>
        </p:spPr>
        <p:txBody>
          <a:bodyPr wrap="none">
            <a:spAutoFit/>
          </a:bodyPr>
          <a:lstStyle/>
          <a:p>
            <a:pPr algn="ctr"/>
            <a:r>
              <a:rPr lang="en-US" dirty="0" err="1"/>
              <a:t>Conmutador</a:t>
            </a:r>
            <a:endParaRPr lang="en-US" dirty="0"/>
          </a:p>
          <a:p>
            <a:pPr algn="ctr"/>
            <a:r>
              <a:rPr lang="en-US" dirty="0"/>
              <a:t>Switch</a:t>
            </a:r>
          </a:p>
        </p:txBody>
      </p:sp>
      <p:sp>
        <p:nvSpPr>
          <p:cNvPr id="18" name="TextBox 17"/>
          <p:cNvSpPr txBox="1"/>
          <p:nvPr/>
        </p:nvSpPr>
        <p:spPr>
          <a:xfrm>
            <a:off x="9415849" y="2278516"/>
            <a:ext cx="244466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Circuits are described using symbols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component has its own symbol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9" name="Rectangle 18"/>
          <p:cNvSpPr/>
          <p:nvPr/>
        </p:nvSpPr>
        <p:spPr>
          <a:xfrm>
            <a:off x="46067" y="2224040"/>
            <a:ext cx="2341593" cy="2031325"/>
          </a:xfrm>
          <a:prstGeom prst="rect">
            <a:avLst/>
          </a:prstGeom>
        </p:spPr>
        <p:txBody>
          <a:bodyPr wrap="square">
            <a:spAutoFit/>
          </a:bodyPr>
          <a:lstStyle/>
          <a:p>
            <a:pPr marL="285750" indent="-285750">
              <a:buFont typeface="Arial" panose="020B0604020202020204" pitchFamily="34" charset="0"/>
              <a:buChar char="•"/>
            </a:pPr>
            <a:r>
              <a:rPr lang="en-US" dirty="0"/>
              <a:t>Los </a:t>
            </a:r>
            <a:r>
              <a:rPr lang="en-US" dirty="0" err="1"/>
              <a:t>circuitos</a:t>
            </a:r>
            <a:r>
              <a:rPr lang="en-US" dirty="0"/>
              <a:t> se </a:t>
            </a:r>
            <a:r>
              <a:rPr lang="en-US" dirty="0" err="1"/>
              <a:t>describen</a:t>
            </a:r>
            <a:r>
              <a:rPr lang="en-US" dirty="0"/>
              <a:t> </a:t>
            </a:r>
            <a:r>
              <a:rPr lang="en-US" dirty="0" err="1"/>
              <a:t>usando</a:t>
            </a:r>
            <a:r>
              <a:rPr lang="en-US" dirty="0"/>
              <a:t> </a:t>
            </a:r>
            <a:r>
              <a:rPr lang="en-US" dirty="0" err="1"/>
              <a:t>símbolos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Cada</a:t>
            </a:r>
            <a:r>
              <a:rPr lang="en-US" dirty="0"/>
              <a:t> </a:t>
            </a:r>
            <a:r>
              <a:rPr lang="en-US" dirty="0" err="1"/>
              <a:t>componente</a:t>
            </a:r>
            <a:r>
              <a:rPr lang="en-US" dirty="0"/>
              <a:t> </a:t>
            </a:r>
            <a:r>
              <a:rPr lang="en-US" dirty="0" err="1"/>
              <a:t>tiene</a:t>
            </a:r>
            <a:r>
              <a:rPr lang="en-US" dirty="0"/>
              <a:t> </a:t>
            </a:r>
            <a:r>
              <a:rPr lang="en-US" dirty="0" err="1"/>
              <a:t>su</a:t>
            </a:r>
            <a:r>
              <a:rPr lang="en-US" dirty="0"/>
              <a:t> </a:t>
            </a:r>
            <a:r>
              <a:rPr lang="en-US" dirty="0" err="1"/>
              <a:t>propio</a:t>
            </a:r>
            <a:r>
              <a:rPr lang="en-US" dirty="0"/>
              <a:t> </a:t>
            </a:r>
            <a:r>
              <a:rPr lang="en-US" dirty="0" err="1"/>
              <a:t>símbolo</a:t>
            </a:r>
            <a:endParaRPr lang="en-US" dirty="0"/>
          </a:p>
        </p:txBody>
      </p:sp>
      <p:sp>
        <p:nvSpPr>
          <p:cNvPr id="14" name="Slide Number Placeholder 13"/>
          <p:cNvSpPr>
            <a:spLocks noGrp="1"/>
          </p:cNvSpPr>
          <p:nvPr>
            <p:ph type="sldNum" sz="quarter" idx="12"/>
          </p:nvPr>
        </p:nvSpPr>
        <p:spPr/>
        <p:txBody>
          <a:bodyPr/>
          <a:lstStyle/>
          <a:p>
            <a:fld id="{8C71CAF9-4461-454A-B702-D536C3775752}" type="slidenum">
              <a:rPr lang="en-US" smtClean="0"/>
              <a:t>17</a:t>
            </a:fld>
            <a:endParaRPr lang="en-US"/>
          </a:p>
        </p:txBody>
      </p:sp>
    </p:spTree>
    <p:extLst>
      <p:ext uri="{BB962C8B-B14F-4D97-AF65-F5344CB8AC3E}">
        <p14:creationId xmlns:p14="http://schemas.microsoft.com/office/powerpoint/2010/main" val="418629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Diagramas</a:t>
            </a:r>
            <a:r>
              <a:rPr lang="en-US" dirty="0"/>
              <a:t> </a:t>
            </a:r>
            <a:r>
              <a:rPr lang="en-US" dirty="0" err="1"/>
              <a:t>esquemáticos</a:t>
            </a:r>
            <a:br>
              <a:rPr lang="en-US" dirty="0"/>
            </a:br>
            <a:r>
              <a:rPr lang="en-US" dirty="0">
                <a:latin typeface="Calibri Light" panose="020F0302020204030204" pitchFamily="34" charset="0"/>
              </a:rPr>
              <a:t>Schematic Diagrams</a:t>
            </a:r>
            <a:endParaRPr lang="en-US" dirty="0"/>
          </a:p>
        </p:txBody>
      </p:sp>
      <p:pic>
        <p:nvPicPr>
          <p:cNvPr id="14" name="Picture 13"/>
          <p:cNvPicPr>
            <a:picLocks noChangeAspect="1"/>
          </p:cNvPicPr>
          <p:nvPr/>
        </p:nvPicPr>
        <p:blipFill>
          <a:blip r:embed="rId2"/>
          <a:stretch>
            <a:fillRect/>
          </a:stretch>
        </p:blipFill>
        <p:spPr>
          <a:xfrm>
            <a:off x="2959787" y="1878227"/>
            <a:ext cx="1467905" cy="4588206"/>
          </a:xfrm>
          <a:prstGeom prst="rect">
            <a:avLst/>
          </a:prstGeom>
        </p:spPr>
      </p:pic>
      <p:pic>
        <p:nvPicPr>
          <p:cNvPr id="15" name="Picture 14"/>
          <p:cNvPicPr>
            <a:picLocks noChangeAspect="1"/>
          </p:cNvPicPr>
          <p:nvPr/>
        </p:nvPicPr>
        <p:blipFill>
          <a:blip r:embed="rId3"/>
          <a:stretch>
            <a:fillRect/>
          </a:stretch>
        </p:blipFill>
        <p:spPr>
          <a:xfrm>
            <a:off x="5942828" y="1778085"/>
            <a:ext cx="4141744" cy="3757741"/>
          </a:xfrm>
          <a:prstGeom prst="rect">
            <a:avLst/>
          </a:prstGeom>
        </p:spPr>
      </p:pic>
      <p:sp>
        <p:nvSpPr>
          <p:cNvPr id="16" name="Oval 15"/>
          <p:cNvSpPr/>
          <p:nvPr/>
        </p:nvSpPr>
        <p:spPr>
          <a:xfrm>
            <a:off x="2764956" y="417233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7" name="Oval 16"/>
          <p:cNvSpPr/>
          <p:nvPr/>
        </p:nvSpPr>
        <p:spPr>
          <a:xfrm>
            <a:off x="6001153" y="472348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Oval 17"/>
          <p:cNvSpPr/>
          <p:nvPr/>
        </p:nvSpPr>
        <p:spPr>
          <a:xfrm>
            <a:off x="7149937" y="277501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Oval 18"/>
          <p:cNvSpPr/>
          <p:nvPr/>
        </p:nvSpPr>
        <p:spPr>
          <a:xfrm>
            <a:off x="8179564" y="4723481"/>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Oval 19"/>
          <p:cNvSpPr/>
          <p:nvPr/>
        </p:nvSpPr>
        <p:spPr>
          <a:xfrm>
            <a:off x="3883323" y="263783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Oval 20"/>
          <p:cNvSpPr/>
          <p:nvPr/>
        </p:nvSpPr>
        <p:spPr>
          <a:xfrm>
            <a:off x="8258908" y="2775012"/>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Oval 21"/>
          <p:cNvSpPr/>
          <p:nvPr/>
        </p:nvSpPr>
        <p:spPr>
          <a:xfrm>
            <a:off x="9394750" y="4723481"/>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3" name="Oval 22"/>
          <p:cNvSpPr/>
          <p:nvPr/>
        </p:nvSpPr>
        <p:spPr>
          <a:xfrm>
            <a:off x="4429785" y="352978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24" name="Oval 23"/>
          <p:cNvSpPr/>
          <p:nvPr/>
        </p:nvSpPr>
        <p:spPr>
          <a:xfrm>
            <a:off x="7188302" y="4755143"/>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5" name="Oval 24"/>
          <p:cNvSpPr/>
          <p:nvPr/>
        </p:nvSpPr>
        <p:spPr>
          <a:xfrm>
            <a:off x="2863418" y="261437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6" name="Oval 25"/>
          <p:cNvSpPr/>
          <p:nvPr/>
        </p:nvSpPr>
        <p:spPr>
          <a:xfrm>
            <a:off x="3491886" y="3566205"/>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7" name="Oval 26"/>
          <p:cNvSpPr/>
          <p:nvPr/>
        </p:nvSpPr>
        <p:spPr>
          <a:xfrm>
            <a:off x="4249765" y="421287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3" name="Slide Number Placeholder 2"/>
          <p:cNvSpPr>
            <a:spLocks noGrp="1"/>
          </p:cNvSpPr>
          <p:nvPr>
            <p:ph type="sldNum" sz="quarter" idx="12"/>
          </p:nvPr>
        </p:nvSpPr>
        <p:spPr/>
        <p:txBody>
          <a:bodyPr/>
          <a:lstStyle/>
          <a:p>
            <a:fld id="{8C71CAF9-4461-454A-B702-D536C3775752}" type="slidenum">
              <a:rPr lang="en-US" smtClean="0"/>
              <a:t>18</a:t>
            </a:fld>
            <a:endParaRPr lang="en-US"/>
          </a:p>
        </p:txBody>
      </p:sp>
    </p:spTree>
    <p:extLst>
      <p:ext uri="{BB962C8B-B14F-4D97-AF65-F5344CB8AC3E}">
        <p14:creationId xmlns:p14="http://schemas.microsoft.com/office/powerpoint/2010/main" val="1559469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Circuitos</a:t>
            </a:r>
            <a:r>
              <a:rPr lang="en-US" dirty="0"/>
              <a:t> de la </a:t>
            </a:r>
            <a:r>
              <a:rPr lang="en-US" dirty="0" err="1"/>
              <a:t>serie</a:t>
            </a:r>
            <a:br>
              <a:rPr lang="en-US" dirty="0"/>
            </a:br>
            <a:r>
              <a:rPr lang="en-US" dirty="0">
                <a:latin typeface="Calibri Light" panose="020F0302020204030204" pitchFamily="34" charset="0"/>
              </a:rPr>
              <a:t>Series Circuits</a:t>
            </a:r>
            <a:endParaRPr lang="en-US" dirty="0"/>
          </a:p>
        </p:txBody>
      </p:sp>
      <p:sp>
        <p:nvSpPr>
          <p:cNvPr id="4" name="TextBox 3"/>
          <p:cNvSpPr txBox="1"/>
          <p:nvPr/>
        </p:nvSpPr>
        <p:spPr>
          <a:xfrm>
            <a:off x="7994822" y="1519871"/>
            <a:ext cx="3587578"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that our example uses two batteries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lamp requires 3V to operate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Most common batteries produce 1.5 only volts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Connecting the (+) of the first battery to the (-) of the second battery is called a “series” circuit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When batteries are connected in a series circuit, the voltages of each battery is added to the circuit</a:t>
            </a:r>
          </a:p>
        </p:txBody>
      </p:sp>
      <p:pic>
        <p:nvPicPr>
          <p:cNvPr id="5" name="Picture 4"/>
          <p:cNvPicPr>
            <a:picLocks noChangeAspect="1"/>
          </p:cNvPicPr>
          <p:nvPr/>
        </p:nvPicPr>
        <p:blipFill>
          <a:blip r:embed="rId2"/>
          <a:stretch>
            <a:fillRect/>
          </a:stretch>
        </p:blipFill>
        <p:spPr>
          <a:xfrm>
            <a:off x="4235536" y="913853"/>
            <a:ext cx="2733675" cy="2733675"/>
          </a:xfrm>
          <a:prstGeom prst="rect">
            <a:avLst/>
          </a:prstGeom>
        </p:spPr>
      </p:pic>
      <p:pic>
        <p:nvPicPr>
          <p:cNvPr id="7" name="Picture 6"/>
          <p:cNvPicPr>
            <a:picLocks noChangeAspect="1"/>
          </p:cNvPicPr>
          <p:nvPr/>
        </p:nvPicPr>
        <p:blipFill>
          <a:blip r:embed="rId3"/>
          <a:stretch>
            <a:fillRect/>
          </a:stretch>
        </p:blipFill>
        <p:spPr>
          <a:xfrm>
            <a:off x="4867040" y="3743671"/>
            <a:ext cx="1743318" cy="3029373"/>
          </a:xfrm>
          <a:prstGeom prst="rect">
            <a:avLst/>
          </a:prstGeom>
        </p:spPr>
      </p:pic>
      <p:sp>
        <p:nvSpPr>
          <p:cNvPr id="8" name="Oval 7"/>
          <p:cNvSpPr/>
          <p:nvPr/>
        </p:nvSpPr>
        <p:spPr>
          <a:xfrm>
            <a:off x="6338511" y="431250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p:cNvSpPr/>
          <p:nvPr/>
        </p:nvSpPr>
        <p:spPr>
          <a:xfrm>
            <a:off x="6466199" y="107914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0" name="Oval 9"/>
          <p:cNvSpPr/>
          <p:nvPr/>
        </p:nvSpPr>
        <p:spPr>
          <a:xfrm>
            <a:off x="6482672" y="614955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1" name="Oval 10"/>
          <p:cNvSpPr/>
          <p:nvPr/>
        </p:nvSpPr>
        <p:spPr>
          <a:xfrm>
            <a:off x="4497343" y="1359234"/>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p:cNvSpPr/>
          <p:nvPr/>
        </p:nvSpPr>
        <p:spPr>
          <a:xfrm>
            <a:off x="4707419" y="6277240"/>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Oval 12"/>
          <p:cNvSpPr/>
          <p:nvPr/>
        </p:nvSpPr>
        <p:spPr>
          <a:xfrm>
            <a:off x="5737654" y="2425126"/>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4" name="Oval 13"/>
          <p:cNvSpPr/>
          <p:nvPr/>
        </p:nvSpPr>
        <p:spPr>
          <a:xfrm>
            <a:off x="4676516" y="4092909"/>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5" name="Oval 14"/>
          <p:cNvSpPr/>
          <p:nvPr/>
        </p:nvSpPr>
        <p:spPr>
          <a:xfrm>
            <a:off x="4442383" y="2453737"/>
            <a:ext cx="358346" cy="32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6" name="Rectangle 15"/>
          <p:cNvSpPr/>
          <p:nvPr/>
        </p:nvSpPr>
        <p:spPr>
          <a:xfrm>
            <a:off x="98750" y="1694731"/>
            <a:ext cx="4017231" cy="3785652"/>
          </a:xfrm>
          <a:prstGeom prst="rect">
            <a:avLst/>
          </a:prstGeom>
        </p:spPr>
        <p:txBody>
          <a:bodyPr wrap="square">
            <a:spAutoFit/>
          </a:bodyPr>
          <a:lstStyle/>
          <a:p>
            <a:pPr marL="285750" indent="-285750">
              <a:buFont typeface="Arial" panose="020B0604020202020204" pitchFamily="34" charset="0"/>
              <a:buChar char="•"/>
            </a:pPr>
            <a:r>
              <a:rPr lang="en-US" sz="1600" dirty="0"/>
              <a:t>Observe que </a:t>
            </a:r>
            <a:r>
              <a:rPr lang="en-US" sz="1600" dirty="0" err="1"/>
              <a:t>nuestro</a:t>
            </a:r>
            <a:r>
              <a:rPr lang="en-US" sz="1600" dirty="0"/>
              <a:t> </a:t>
            </a:r>
            <a:r>
              <a:rPr lang="en-US" sz="1600" dirty="0" err="1"/>
              <a:t>ejemplo</a:t>
            </a:r>
            <a:r>
              <a:rPr lang="en-US" sz="1600" dirty="0"/>
              <a:t> </a:t>
            </a:r>
            <a:r>
              <a:rPr lang="en-US" sz="1600" dirty="0" err="1"/>
              <a:t>usa</a:t>
            </a:r>
            <a:r>
              <a:rPr lang="en-US" sz="1600" dirty="0"/>
              <a:t> dos </a:t>
            </a:r>
            <a:r>
              <a:rPr lang="en-US" sz="1600" dirty="0" err="1"/>
              <a:t>baterías</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 </a:t>
            </a:r>
            <a:r>
              <a:rPr lang="en-US" sz="1600" dirty="0" err="1"/>
              <a:t>lámpara</a:t>
            </a:r>
            <a:r>
              <a:rPr lang="en-US" sz="1600" dirty="0"/>
              <a:t> </a:t>
            </a:r>
            <a:r>
              <a:rPr lang="en-US" sz="1600" dirty="0" err="1"/>
              <a:t>requiere</a:t>
            </a:r>
            <a:r>
              <a:rPr lang="en-US" sz="1600" dirty="0"/>
              <a:t> 3V para </a:t>
            </a:r>
            <a:r>
              <a:rPr lang="en-US" sz="1600" dirty="0" err="1"/>
              <a:t>funcionar</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s-ES" sz="1600" dirty="0"/>
              <a:t>Las baterías más comunes producen sólo 1,5 voltios</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La </a:t>
            </a:r>
            <a:r>
              <a:rPr lang="en-US" sz="1600" dirty="0" err="1"/>
              <a:t>conexión</a:t>
            </a:r>
            <a:r>
              <a:rPr lang="en-US" sz="1600" dirty="0"/>
              <a:t> (+) de la </a:t>
            </a:r>
            <a:r>
              <a:rPr lang="en-US" sz="1600" dirty="0" err="1"/>
              <a:t>primera</a:t>
            </a:r>
            <a:r>
              <a:rPr lang="en-US" sz="1600" dirty="0"/>
              <a:t> </a:t>
            </a:r>
            <a:r>
              <a:rPr lang="en-US" sz="1600" dirty="0" err="1"/>
              <a:t>batería</a:t>
            </a:r>
            <a:r>
              <a:rPr lang="en-US" sz="1600" dirty="0"/>
              <a:t> a la (-) de la </a:t>
            </a:r>
            <a:r>
              <a:rPr lang="en-US" sz="1600" dirty="0" err="1"/>
              <a:t>segunda</a:t>
            </a:r>
            <a:r>
              <a:rPr lang="en-US" sz="1600" dirty="0"/>
              <a:t> </a:t>
            </a:r>
            <a:r>
              <a:rPr lang="en-US" sz="1600" dirty="0" err="1"/>
              <a:t>batería</a:t>
            </a:r>
            <a:r>
              <a:rPr lang="en-US" sz="1600" dirty="0"/>
              <a:t> se </a:t>
            </a:r>
            <a:r>
              <a:rPr lang="en-US" sz="1600" dirty="0" err="1"/>
              <a:t>denomina</a:t>
            </a:r>
            <a:r>
              <a:rPr lang="en-US" sz="1600" dirty="0"/>
              <a:t> </a:t>
            </a:r>
            <a:r>
              <a:rPr lang="en-US" sz="1600" dirty="0" err="1"/>
              <a:t>circuito</a:t>
            </a:r>
            <a:r>
              <a:rPr lang="en-US" sz="1600" dirty="0"/>
              <a:t> "</a:t>
            </a:r>
            <a:r>
              <a:rPr lang="en-US" sz="1600" dirty="0" err="1"/>
              <a:t>serie</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Cuando</a:t>
            </a:r>
            <a:r>
              <a:rPr lang="en-US" sz="1600" dirty="0"/>
              <a:t> las </a:t>
            </a:r>
            <a:r>
              <a:rPr lang="en-US" sz="1600" dirty="0" err="1"/>
              <a:t>baterías</a:t>
            </a:r>
            <a:r>
              <a:rPr lang="en-US" sz="1600" dirty="0"/>
              <a:t> se </a:t>
            </a:r>
            <a:r>
              <a:rPr lang="en-US" sz="1600" dirty="0" err="1"/>
              <a:t>conectan</a:t>
            </a:r>
            <a:r>
              <a:rPr lang="en-US" sz="1600" dirty="0"/>
              <a:t> </a:t>
            </a:r>
            <a:r>
              <a:rPr lang="en-US" sz="1600" dirty="0" err="1"/>
              <a:t>en</a:t>
            </a:r>
            <a:r>
              <a:rPr lang="en-US" sz="1600" dirty="0"/>
              <a:t> un </a:t>
            </a:r>
            <a:r>
              <a:rPr lang="en-US" sz="1600" dirty="0" err="1"/>
              <a:t>circuito</a:t>
            </a:r>
            <a:r>
              <a:rPr lang="en-US" sz="1600" dirty="0"/>
              <a:t> </a:t>
            </a:r>
            <a:r>
              <a:rPr lang="en-US" sz="1600" dirty="0" err="1"/>
              <a:t>en</a:t>
            </a:r>
            <a:r>
              <a:rPr lang="en-US" sz="1600" dirty="0"/>
              <a:t> </a:t>
            </a:r>
            <a:r>
              <a:rPr lang="en-US" sz="1600" dirty="0" err="1"/>
              <a:t>serie</a:t>
            </a:r>
            <a:r>
              <a:rPr lang="en-US" sz="1600" dirty="0"/>
              <a:t>, las </a:t>
            </a:r>
            <a:r>
              <a:rPr lang="en-US" sz="1600" dirty="0" err="1"/>
              <a:t>tensiones</a:t>
            </a:r>
            <a:r>
              <a:rPr lang="en-US" sz="1600" dirty="0"/>
              <a:t> de </a:t>
            </a:r>
            <a:r>
              <a:rPr lang="en-US" sz="1600" dirty="0" err="1"/>
              <a:t>cada</a:t>
            </a:r>
            <a:r>
              <a:rPr lang="en-US" sz="1600" dirty="0"/>
              <a:t> </a:t>
            </a:r>
            <a:r>
              <a:rPr lang="en-US" sz="1600" dirty="0" err="1"/>
              <a:t>batería</a:t>
            </a:r>
            <a:r>
              <a:rPr lang="en-US" sz="1600" dirty="0"/>
              <a:t> se </a:t>
            </a:r>
            <a:r>
              <a:rPr lang="en-US" sz="1600" dirty="0" err="1"/>
              <a:t>añaden</a:t>
            </a:r>
            <a:r>
              <a:rPr lang="en-US" sz="1600" dirty="0"/>
              <a:t> al </a:t>
            </a:r>
            <a:r>
              <a:rPr lang="en-US" sz="1600" dirty="0" err="1"/>
              <a:t>circuito</a:t>
            </a:r>
            <a:endParaRPr lang="en-US" sz="1600" dirty="0"/>
          </a:p>
        </p:txBody>
      </p:sp>
      <p:sp>
        <p:nvSpPr>
          <p:cNvPr id="3" name="Slide Number Placeholder 2"/>
          <p:cNvSpPr>
            <a:spLocks noGrp="1"/>
          </p:cNvSpPr>
          <p:nvPr>
            <p:ph type="sldNum" sz="quarter" idx="12"/>
          </p:nvPr>
        </p:nvSpPr>
        <p:spPr/>
        <p:txBody>
          <a:bodyPr/>
          <a:lstStyle/>
          <a:p>
            <a:fld id="{8C71CAF9-4461-454A-B702-D536C3775752}" type="slidenum">
              <a:rPr lang="en-US" smtClean="0"/>
              <a:t>19</a:t>
            </a:fld>
            <a:endParaRPr lang="en-US"/>
          </a:p>
        </p:txBody>
      </p:sp>
    </p:spTree>
    <p:extLst>
      <p:ext uri="{BB962C8B-B14F-4D97-AF65-F5344CB8AC3E}">
        <p14:creationId xmlns:p14="http://schemas.microsoft.com/office/powerpoint/2010/main" val="212002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sz="half" idx="1"/>
          </p:nvPr>
        </p:nvSpPr>
        <p:spPr/>
        <p:txBody>
          <a:bodyPr vert="horz" lIns="91440" tIns="45720" rIns="91440" bIns="45720" rtlCol="0" anchor="t">
            <a:normAutofit/>
          </a:bodyPr>
          <a:lstStyle/>
          <a:p>
            <a:r>
              <a:rPr lang="en-US" dirty="0"/>
              <a:t>Día 1 - </a:t>
            </a:r>
            <a:r>
              <a:rPr lang="en-US" dirty="0" err="1"/>
              <a:t>Hágase</a:t>
            </a:r>
            <a:r>
              <a:rPr lang="en-US" dirty="0"/>
              <a:t> la Luz</a:t>
            </a:r>
          </a:p>
          <a:p>
            <a:r>
              <a:rPr lang="en-US" sz="2400" i="1" dirty="0">
                <a:solidFill>
                  <a:srgbClr val="A5A5A5"/>
                </a:solidFill>
              </a:rPr>
              <a:t>¿</a:t>
            </a:r>
            <a:r>
              <a:rPr lang="en-US" sz="2400" i="1" dirty="0" err="1">
                <a:solidFill>
                  <a:srgbClr val="A5A5A5"/>
                </a:solidFill>
              </a:rPr>
              <a:t>Qué</a:t>
            </a:r>
            <a:r>
              <a:rPr lang="en-US" sz="2400" i="1" dirty="0">
                <a:solidFill>
                  <a:srgbClr val="A5A5A5"/>
                </a:solidFill>
              </a:rPr>
              <a:t> </a:t>
            </a:r>
            <a:r>
              <a:rPr lang="en-US" sz="2400" i="1" dirty="0" err="1">
                <a:solidFill>
                  <a:srgbClr val="A5A5A5"/>
                </a:solidFill>
              </a:rPr>
              <a:t>es</a:t>
            </a:r>
            <a:r>
              <a:rPr lang="en-US" sz="2400" i="1" dirty="0">
                <a:solidFill>
                  <a:srgbClr val="A5A5A5"/>
                </a:solidFill>
              </a:rPr>
              <a:t> </a:t>
            </a:r>
            <a:r>
              <a:rPr lang="en-US" sz="2400" i="1" dirty="0" err="1">
                <a:solidFill>
                  <a:srgbClr val="A5A5A5"/>
                </a:solidFill>
              </a:rPr>
              <a:t>electricidad</a:t>
            </a:r>
            <a:r>
              <a:rPr lang="en-US" sz="2400" i="1" dirty="0">
                <a:solidFill>
                  <a:srgbClr val="A5A5A5"/>
                </a:solidFill>
              </a:rPr>
              <a:t>?</a:t>
            </a:r>
          </a:p>
          <a:p>
            <a:r>
              <a:rPr lang="en-US" dirty="0"/>
              <a:t>Día 2 – Control</a:t>
            </a:r>
          </a:p>
          <a:p>
            <a:r>
              <a:rPr lang="en-US" sz="2400" i="1" dirty="0">
                <a:solidFill>
                  <a:srgbClr val="A5A5A5"/>
                </a:solidFill>
              </a:rPr>
              <a:t>¿</a:t>
            </a:r>
            <a:r>
              <a:rPr lang="en-US" sz="2400" i="1" dirty="0" err="1">
                <a:solidFill>
                  <a:srgbClr val="A5A5A5"/>
                </a:solidFill>
              </a:rPr>
              <a:t>Cómo</a:t>
            </a:r>
            <a:r>
              <a:rPr lang="en-US" sz="2400" i="1" dirty="0">
                <a:solidFill>
                  <a:srgbClr val="A5A5A5"/>
                </a:solidFill>
              </a:rPr>
              <a:t> </a:t>
            </a:r>
            <a:r>
              <a:rPr lang="en-US" sz="2400" i="1" dirty="0" err="1">
                <a:solidFill>
                  <a:srgbClr val="A5A5A5"/>
                </a:solidFill>
              </a:rPr>
              <a:t>controlas</a:t>
            </a:r>
            <a:r>
              <a:rPr lang="en-US" sz="2400" i="1" dirty="0">
                <a:solidFill>
                  <a:srgbClr val="A5A5A5"/>
                </a:solidFill>
              </a:rPr>
              <a:t> la </a:t>
            </a:r>
            <a:r>
              <a:rPr lang="en-US" sz="2400" i="1" dirty="0" err="1">
                <a:solidFill>
                  <a:srgbClr val="A5A5A5"/>
                </a:solidFill>
              </a:rPr>
              <a:t>electricidad</a:t>
            </a:r>
            <a:r>
              <a:rPr lang="en-US" sz="2400" i="1" dirty="0">
                <a:solidFill>
                  <a:srgbClr val="A5A5A5"/>
                </a:solidFill>
              </a:rPr>
              <a:t>?</a:t>
            </a:r>
          </a:p>
          <a:p>
            <a:r>
              <a:rPr lang="en-US" dirty="0"/>
              <a:t>Día 3 – </a:t>
            </a:r>
            <a:r>
              <a:rPr lang="en-US" dirty="0" err="1"/>
              <a:t>Función</a:t>
            </a:r>
            <a:endParaRPr lang="en-US" dirty="0"/>
          </a:p>
          <a:p>
            <a:r>
              <a:rPr lang="es-ES" sz="2400" i="1" dirty="0">
                <a:solidFill>
                  <a:srgbClr val="A5A5A5"/>
                </a:solidFill>
              </a:rPr>
              <a:t>¿Qué se puede hacer con la electricidad?</a:t>
            </a:r>
            <a:endParaRPr lang="en-US" sz="2400" i="1" dirty="0">
              <a:solidFill>
                <a:srgbClr val="A5A5A5"/>
              </a:solidFill>
            </a:endParaRPr>
          </a:p>
          <a:p>
            <a:r>
              <a:rPr lang="en-US" dirty="0"/>
              <a:t>Día 4 – </a:t>
            </a:r>
            <a:r>
              <a:rPr lang="en-US" dirty="0" err="1"/>
              <a:t>Ejecución</a:t>
            </a:r>
            <a:endParaRPr lang="en-US" dirty="0"/>
          </a:p>
          <a:p>
            <a:r>
              <a:rPr lang="es-ES" sz="2200" i="1" dirty="0">
                <a:solidFill>
                  <a:srgbClr val="A5A5A5"/>
                </a:solidFill>
              </a:rPr>
              <a:t>¿Cómo se construyen proyectos electrónicos?</a:t>
            </a:r>
            <a:endParaRPr lang="en-US" sz="2200" i="1" dirty="0">
              <a:solidFill>
                <a:srgbClr val="A5A5A5"/>
              </a:solidFill>
            </a:endParaRPr>
          </a:p>
        </p:txBody>
      </p:sp>
      <p:sp>
        <p:nvSpPr>
          <p:cNvPr id="5" name="Content Placeholder 4"/>
          <p:cNvSpPr>
            <a:spLocks noGrp="1"/>
          </p:cNvSpPr>
          <p:nvPr>
            <p:ph sz="half" idx="2"/>
          </p:nvPr>
        </p:nvSpPr>
        <p:spPr/>
        <p:txBody>
          <a:bodyPr vert="horz" lIns="91440" tIns="45720" rIns="91440" bIns="45720" rtlCol="0" anchor="t">
            <a:normAutofit/>
          </a:bodyPr>
          <a:lstStyle/>
          <a:p>
            <a:r>
              <a:rPr lang="en-US" dirty="0"/>
              <a:t>Day 1 – Let there be light
</a:t>
            </a:r>
            <a:r>
              <a:rPr lang="en-US" sz="2400" i="1" dirty="0">
                <a:solidFill>
                  <a:srgbClr val="A5A5A5"/>
                </a:solidFill>
              </a:rPr>
              <a:t>What is electricity?</a:t>
            </a:r>
          </a:p>
          <a:p>
            <a:r>
              <a:rPr lang="en-US" dirty="0"/>
              <a:t>Day 2 -  Control</a:t>
            </a:r>
          </a:p>
          <a:p>
            <a:r>
              <a:rPr lang="en-US" sz="2400" i="1" dirty="0">
                <a:solidFill>
                  <a:srgbClr val="A5A5A5"/>
                </a:solidFill>
              </a:rPr>
              <a:t>How do you control electricity?</a:t>
            </a:r>
          </a:p>
          <a:p>
            <a:r>
              <a:rPr lang="en-US" dirty="0"/>
              <a:t>Day 3 - Function</a:t>
            </a:r>
          </a:p>
          <a:p>
            <a:r>
              <a:rPr lang="en-US" sz="2400" i="1" dirty="0">
                <a:solidFill>
                  <a:srgbClr val="A5A5A5"/>
                </a:solidFill>
              </a:rPr>
              <a:t>What can you do with electricity</a:t>
            </a:r>
            <a:r>
              <a:rPr lang="en-US" i="1" dirty="0">
                <a:solidFill>
                  <a:srgbClr val="A5A5A5"/>
                </a:solidFill>
              </a:rPr>
              <a:t>?</a:t>
            </a:r>
          </a:p>
          <a:p>
            <a:r>
              <a:rPr lang="en-US" dirty="0"/>
              <a:t>Day 4 – Workmanship</a:t>
            </a:r>
          </a:p>
          <a:p>
            <a:r>
              <a:rPr lang="en-US" sz="2400" i="1" dirty="0">
                <a:solidFill>
                  <a:srgbClr val="A5A5A5"/>
                </a:solidFill>
              </a:rPr>
              <a:t>How do you build electronic projects?</a:t>
            </a:r>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2</a:t>
            </a:fld>
            <a:endParaRPr lang="en-US"/>
          </a:p>
        </p:txBody>
      </p:sp>
    </p:spTree>
    <p:extLst>
      <p:ext uri="{BB962C8B-B14F-4D97-AF65-F5344CB8AC3E}">
        <p14:creationId xmlns:p14="http://schemas.microsoft.com/office/powerpoint/2010/main" val="4157647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Células</a:t>
            </a:r>
            <a:r>
              <a:rPr lang="en-US" dirty="0"/>
              <a:t> solares fotovoltaicas</a:t>
            </a:r>
            <a:br>
              <a:rPr lang="en-US" dirty="0">
                <a:solidFill>
                  <a:schemeClr val="tx1"/>
                </a:solidFill>
              </a:rPr>
            </a:br>
            <a:r>
              <a:rPr lang="en-US" dirty="0">
                <a:latin typeface="Calibri Light" panose="020F0302020204030204" pitchFamily="34" charset="0"/>
              </a:rPr>
              <a:t>Photovoltaic Solar Cells</a:t>
            </a:r>
          </a:p>
        </p:txBody>
      </p:sp>
      <p:sp>
        <p:nvSpPr>
          <p:cNvPr id="3" name="TextBox 2"/>
          <p:cNvSpPr txBox="1"/>
          <p:nvPr/>
        </p:nvSpPr>
        <p:spPr>
          <a:xfrm>
            <a:off x="7583235" y="1581150"/>
            <a:ext cx="4247456" cy="4800600"/>
          </a:xfrm>
          <a:prstGeom prst="rect">
            <a:avLst/>
          </a:prstGeom>
          <a:noFill/>
        </p:spPr>
        <p:txBody>
          <a:bodyPr wrap="square" rtlCol="0" anchor="t">
            <a:spAutoFit/>
          </a:bodyPr>
          <a:lstStyle/>
          <a:p>
            <a:r>
              <a:rPr lang="en-US" dirty="0"/>
              <a:t>Photovoltaic solar cells produce electricity directly from sunlight</a:t>
            </a:r>
          </a:p>
          <a:p>
            <a:endParaRPr lang="en-US" dirty="0"/>
          </a:p>
          <a:p>
            <a:r>
              <a:rPr lang="en-US" dirty="0"/>
              <a:t>They are extremely useful because they can have a very long lifespan and produce electricity wherever there is light</a:t>
            </a:r>
          </a:p>
          <a:p>
            <a:endParaRPr lang="en-US" dirty="0"/>
          </a:p>
          <a:p>
            <a:r>
              <a:rPr lang="en-US" dirty="0"/>
              <a:t>Main drawbacks are that </a:t>
            </a:r>
          </a:p>
          <a:p>
            <a:r>
              <a:rPr lang="en-US" dirty="0"/>
              <a:t>they only work in sunlight</a:t>
            </a:r>
          </a:p>
          <a:p>
            <a:r>
              <a:rPr lang="en-US" dirty="0"/>
              <a:t>they produce small amounts of voltage and current</a:t>
            </a:r>
          </a:p>
          <a:p>
            <a:endParaRPr lang="en-US" dirty="0">
              <a:cs typeface="Arial"/>
            </a:endParaRPr>
          </a:p>
          <a:p>
            <a:r>
              <a:rPr lang="en-US" dirty="0">
                <a:cs typeface="Arial"/>
              </a:rPr>
              <a:t>they</a:t>
            </a:r>
            <a:r>
              <a:rPr lang="en-US" dirty="0"/>
              <a:t> are expensive</a:t>
            </a:r>
          </a:p>
          <a:p>
            <a:endParaRPr lang="en-US" dirty="0"/>
          </a:p>
          <a:p>
            <a:r>
              <a:rPr lang="en-US" dirty="0"/>
              <a:t>Solar cells are usually combined with other power sources</a:t>
            </a:r>
          </a:p>
        </p:txBody>
      </p:sp>
      <p:pic>
        <p:nvPicPr>
          <p:cNvPr id="4" name="Picture 3"/>
          <p:cNvPicPr>
            <a:picLocks noChangeAspect="1"/>
          </p:cNvPicPr>
          <p:nvPr/>
        </p:nvPicPr>
        <p:blipFill>
          <a:blip r:embed="rId2"/>
          <a:stretch>
            <a:fillRect/>
          </a:stretch>
        </p:blipFill>
        <p:spPr>
          <a:xfrm>
            <a:off x="5011032" y="2476500"/>
            <a:ext cx="2396591" cy="2802029"/>
          </a:xfrm>
          <a:prstGeom prst="rect">
            <a:avLst/>
          </a:prstGeom>
        </p:spPr>
      </p:pic>
      <p:sp>
        <p:nvSpPr>
          <p:cNvPr id="5" name="TextBox 4"/>
          <p:cNvSpPr txBox="1"/>
          <p:nvPr/>
        </p:nvSpPr>
        <p:spPr>
          <a:xfrm>
            <a:off x="285800" y="1809750"/>
            <a:ext cx="4674404" cy="3970318"/>
          </a:xfrm>
          <a:prstGeom prst="rect">
            <a:avLst/>
          </a:prstGeom>
        </p:spPr>
        <p:txBody>
          <a:bodyPr rtlCol="0">
            <a:spAutoFit/>
          </a:bodyPr>
          <a:lstStyle/>
          <a:p>
            <a:r>
              <a:rPr lang="en-US" dirty="0">
                <a:cs typeface="Arial"/>
              </a:rPr>
              <a:t>Las células solares fotovoltaicas producen electricidad directamente desde la luz solar</a:t>
            </a:r>
          </a:p>
          <a:p>
            <a:endParaRPr lang="en-US" dirty="0">
              <a:cs typeface="Arial"/>
            </a:endParaRPr>
          </a:p>
          <a:p>
            <a:r>
              <a:rPr lang="en-US" dirty="0">
                <a:cs typeface="Arial"/>
              </a:rPr>
              <a:t>Son extremadamente útiles porque pueden tener una vida útil muy larga y producir electricidad </a:t>
            </a:r>
            <a:r>
              <a:rPr lang="en-US" dirty="0" err="1">
                <a:cs typeface="Arial"/>
              </a:rPr>
              <a:t>dondequiera</a:t>
            </a:r>
            <a:r>
              <a:rPr lang="en-US" dirty="0">
                <a:cs typeface="Arial"/>
              </a:rPr>
              <a:t> que haya luz</a:t>
            </a:r>
          </a:p>
          <a:p>
            <a:endParaRPr lang="en-US" dirty="0">
              <a:cs typeface="Arial"/>
            </a:endParaRPr>
          </a:p>
          <a:p>
            <a:r>
              <a:rPr lang="en-US" dirty="0">
                <a:cs typeface="Arial"/>
              </a:rPr>
              <a:t>Los principales inconvenientes son que</a:t>
            </a:r>
          </a:p>
          <a:p>
            <a:r>
              <a:rPr lang="en-US" dirty="0">
                <a:cs typeface="Arial"/>
              </a:rPr>
              <a:t>Solo funcionan a la luz del sol</a:t>
            </a:r>
          </a:p>
          <a:p>
            <a:r>
              <a:rPr lang="en-US" dirty="0">
                <a:cs typeface="Arial"/>
              </a:rPr>
              <a:t>Producen pequeñas cantidades de </a:t>
            </a:r>
            <a:r>
              <a:rPr lang="en-US" dirty="0" err="1">
                <a:cs typeface="Arial"/>
              </a:rPr>
              <a:t>tensión</a:t>
            </a:r>
            <a:r>
              <a:rPr lang="en-US" dirty="0">
                <a:cs typeface="Arial"/>
              </a:rPr>
              <a:t> y corriente</a:t>
            </a:r>
          </a:p>
          <a:p>
            <a:endParaRPr lang="en-US" dirty="0">
              <a:cs typeface="Arial"/>
            </a:endParaRPr>
          </a:p>
          <a:p>
            <a:r>
              <a:rPr lang="en-US" dirty="0">
                <a:cs typeface="Arial"/>
              </a:rPr>
              <a:t>Son caros y las células solares se suelen combinar con otras fuentes de </a:t>
            </a:r>
            <a:r>
              <a:rPr lang="en-US" dirty="0" err="1">
                <a:cs typeface="Arial"/>
              </a:rPr>
              <a:t>energía</a:t>
            </a:r>
            <a:endParaRPr lang="en-US" dirty="0"/>
          </a:p>
        </p:txBody>
      </p:sp>
      <p:sp>
        <p:nvSpPr>
          <p:cNvPr id="6" name="Slide Number Placeholder 5"/>
          <p:cNvSpPr>
            <a:spLocks noGrp="1"/>
          </p:cNvSpPr>
          <p:nvPr>
            <p:ph type="sldNum" sz="quarter" idx="12"/>
          </p:nvPr>
        </p:nvSpPr>
        <p:spPr/>
        <p:txBody>
          <a:bodyPr/>
          <a:lstStyle/>
          <a:p>
            <a:fld id="{8C71CAF9-4461-454A-B702-D536C3775752}" type="slidenum">
              <a:rPr lang="en-US" smtClean="0"/>
              <a:t>20</a:t>
            </a:fld>
            <a:endParaRPr lang="en-US"/>
          </a:p>
        </p:txBody>
      </p:sp>
    </p:spTree>
    <p:extLst>
      <p:ext uri="{BB962C8B-B14F-4D97-AF65-F5344CB8AC3E}">
        <p14:creationId xmlns:p14="http://schemas.microsoft.com/office/powerpoint/2010/main" val="49115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Ejemplo</a:t>
            </a:r>
            <a:r>
              <a:rPr lang="en-US" dirty="0"/>
              <a:t> de </a:t>
            </a:r>
            <a:r>
              <a:rPr lang="en-US" dirty="0" err="1"/>
              <a:t>coche</a:t>
            </a:r>
            <a:r>
              <a:rPr lang="en-US" dirty="0"/>
              <a:t> solar</a:t>
            </a:r>
            <a:br>
              <a:rPr lang="en-US" dirty="0"/>
            </a:br>
            <a:r>
              <a:rPr lang="en-US" dirty="0" err="1">
                <a:latin typeface="Calibri Light" panose="020F0302020204030204" pitchFamily="34" charset="0"/>
              </a:rPr>
              <a:t>Solar</a:t>
            </a:r>
            <a:r>
              <a:rPr lang="en-US" dirty="0">
                <a:latin typeface="Calibri Light" panose="020F0302020204030204" pitchFamily="34" charset="0"/>
              </a:rPr>
              <a:t> Car Example</a:t>
            </a:r>
          </a:p>
        </p:txBody>
      </p:sp>
      <p:sp>
        <p:nvSpPr>
          <p:cNvPr id="3" name="Slide Number Placeholder 2"/>
          <p:cNvSpPr>
            <a:spLocks noGrp="1"/>
          </p:cNvSpPr>
          <p:nvPr>
            <p:ph type="sldNum" sz="quarter" idx="12"/>
          </p:nvPr>
        </p:nvSpPr>
        <p:spPr/>
        <p:txBody>
          <a:bodyPr/>
          <a:lstStyle/>
          <a:p>
            <a:fld id="{8C71CAF9-4461-454A-B702-D536C3775752}" type="slidenum">
              <a:rPr lang="en-US" smtClean="0"/>
              <a:t>21</a:t>
            </a:fld>
            <a:endParaRPr lang="en-US"/>
          </a:p>
        </p:txBody>
      </p:sp>
      <p:pic>
        <p:nvPicPr>
          <p:cNvPr id="4" name="Picture 3"/>
          <p:cNvPicPr>
            <a:picLocks noChangeAspect="1"/>
          </p:cNvPicPr>
          <p:nvPr/>
        </p:nvPicPr>
        <p:blipFill>
          <a:blip r:embed="rId2"/>
          <a:stretch>
            <a:fillRect/>
          </a:stretch>
        </p:blipFill>
        <p:spPr>
          <a:xfrm>
            <a:off x="3727588" y="2222638"/>
            <a:ext cx="3676650" cy="3181350"/>
          </a:xfrm>
          <a:prstGeom prst="rect">
            <a:avLst/>
          </a:prstGeom>
        </p:spPr>
      </p:pic>
      <p:sp>
        <p:nvSpPr>
          <p:cNvPr id="5" name="TextBox 4"/>
          <p:cNvSpPr txBox="1"/>
          <p:nvPr/>
        </p:nvSpPr>
        <p:spPr>
          <a:xfrm>
            <a:off x="8481391" y="2222638"/>
            <a:ext cx="2120348" cy="2585323"/>
          </a:xfrm>
          <a:prstGeom prst="rect">
            <a:avLst/>
          </a:prstGeom>
          <a:noFill/>
        </p:spPr>
        <p:txBody>
          <a:bodyPr wrap="square" rtlCol="0">
            <a:spAutoFit/>
          </a:bodyPr>
          <a:lstStyle/>
          <a:p>
            <a:r>
              <a:rPr lang="en-US" dirty="0"/>
              <a:t>Demonstrates how solar energy can be converted directly in to electricity.</a:t>
            </a:r>
          </a:p>
          <a:p>
            <a:r>
              <a:rPr lang="en-US" dirty="0"/>
              <a:t>The electricity is then used to power a small motor.</a:t>
            </a:r>
          </a:p>
        </p:txBody>
      </p:sp>
      <p:sp>
        <p:nvSpPr>
          <p:cNvPr id="6" name="TextBox 5"/>
          <p:cNvSpPr txBox="1"/>
          <p:nvPr/>
        </p:nvSpPr>
        <p:spPr>
          <a:xfrm>
            <a:off x="609600" y="2341908"/>
            <a:ext cx="2743200" cy="2084319"/>
          </a:xfrm>
          <a:prstGeom prst="rect">
            <a:avLst/>
          </a:prstGeom>
          <a:noFill/>
        </p:spPr>
        <p:txBody>
          <a:bodyPr wrap="square" rtlCol="0">
            <a:spAutoFit/>
          </a:bodyPr>
          <a:lstStyle/>
          <a:p>
            <a:r>
              <a:rPr lang="es-ES" dirty="0"/>
              <a:t>Demuestra cómo la energía solar puede ser convertida directamente en electricidad.</a:t>
            </a:r>
          </a:p>
          <a:p>
            <a:r>
              <a:rPr lang="es-ES" dirty="0"/>
              <a:t>La electricidad se utiliza entonces para alimentar un pequeño motor.</a:t>
            </a:r>
            <a:endParaRPr lang="en-US" dirty="0"/>
          </a:p>
        </p:txBody>
      </p:sp>
    </p:spTree>
    <p:extLst>
      <p:ext uri="{BB962C8B-B14F-4D97-AF65-F5344CB8AC3E}">
        <p14:creationId xmlns:p14="http://schemas.microsoft.com/office/powerpoint/2010/main" val="79483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58485" y="1695450"/>
            <a:ext cx="2249913" cy="1386852"/>
          </a:xfrm>
          <a:prstGeom prst="rect">
            <a:avLst/>
          </a:prstGeom>
        </p:spPr>
      </p:pic>
      <p:pic>
        <p:nvPicPr>
          <p:cNvPr id="7" name="Picture 6"/>
          <p:cNvPicPr>
            <a:picLocks noChangeAspect="1"/>
          </p:cNvPicPr>
          <p:nvPr/>
        </p:nvPicPr>
        <p:blipFill>
          <a:blip r:embed="rId3"/>
          <a:stretch>
            <a:fillRect/>
          </a:stretch>
        </p:blipFill>
        <p:spPr>
          <a:xfrm rot="5644590">
            <a:off x="5315886" y="2771775"/>
            <a:ext cx="473681" cy="1316109"/>
          </a:xfrm>
          <a:prstGeom prst="rect">
            <a:avLst/>
          </a:prstGeom>
        </p:spPr>
      </p:pic>
      <p:sp>
        <p:nvSpPr>
          <p:cNvPr id="2" name="Title 1"/>
          <p:cNvSpPr>
            <a:spLocks noGrp="1"/>
          </p:cNvSpPr>
          <p:nvPr>
            <p:ph type="title"/>
          </p:nvPr>
        </p:nvSpPr>
        <p:spPr/>
        <p:txBody>
          <a:bodyPr/>
          <a:lstStyle/>
          <a:p>
            <a:r>
              <a:rPr lang="en-US" dirty="0"/>
              <a:t>Electromagnetism</a:t>
            </a:r>
          </a:p>
        </p:txBody>
      </p:sp>
      <p:sp>
        <p:nvSpPr>
          <p:cNvPr id="3" name="TextBox 2"/>
          <p:cNvSpPr txBox="1"/>
          <p:nvPr/>
        </p:nvSpPr>
        <p:spPr>
          <a:xfrm>
            <a:off x="7078321" y="1200150"/>
            <a:ext cx="4926842" cy="5355312"/>
          </a:xfrm>
          <a:prstGeom prst="rect">
            <a:avLst/>
          </a:prstGeom>
          <a:noFill/>
        </p:spPr>
        <p:txBody>
          <a:bodyPr wrap="square" rtlCol="0">
            <a:spAutoFit/>
          </a:bodyPr>
          <a:lstStyle/>
          <a:p>
            <a:r>
              <a:rPr lang="en-US" dirty="0"/>
              <a:t>Electricity and magnetism are related</a:t>
            </a:r>
          </a:p>
          <a:p>
            <a:endParaRPr lang="en-US" dirty="0"/>
          </a:p>
          <a:p>
            <a:r>
              <a:rPr lang="en-US" dirty="0"/>
              <a:t>Each can be used to produce the other</a:t>
            </a:r>
          </a:p>
          <a:p>
            <a:endParaRPr lang="en-US" dirty="0"/>
          </a:p>
          <a:p>
            <a:r>
              <a:rPr lang="en-US" dirty="0"/>
              <a:t>Electricity can be used to produce a magnetic force</a:t>
            </a:r>
          </a:p>
          <a:p>
            <a:endParaRPr lang="en-US" dirty="0"/>
          </a:p>
          <a:p>
            <a:r>
              <a:rPr lang="en-US" dirty="0"/>
              <a:t>A magnetic force can be used to produce electricity</a:t>
            </a:r>
          </a:p>
          <a:p>
            <a:endParaRPr lang="en-US" dirty="0"/>
          </a:p>
          <a:p>
            <a:r>
              <a:rPr lang="en-US" dirty="0"/>
              <a:t>A permanent magnet alongside an electromagnet can be used to produce motion</a:t>
            </a:r>
          </a:p>
          <a:p>
            <a:endParaRPr lang="en-US" dirty="0"/>
          </a:p>
          <a:p>
            <a:r>
              <a:rPr lang="en-US" dirty="0"/>
              <a:t>Moving a permanent magnet in the presence of a electromagnetic coil can produce electricity</a:t>
            </a:r>
          </a:p>
          <a:p>
            <a:endParaRPr lang="en-US" dirty="0"/>
          </a:p>
          <a:p>
            <a:r>
              <a:rPr lang="en-US" dirty="0"/>
              <a:t>This principle is used throughout industry to produce electrical motors and generators</a:t>
            </a:r>
          </a:p>
        </p:txBody>
      </p:sp>
      <p:pic>
        <p:nvPicPr>
          <p:cNvPr id="1028"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0494" y="4419600"/>
            <a:ext cx="2334631" cy="1748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0975" y="1371600"/>
            <a:ext cx="4085241" cy="5016758"/>
          </a:xfrm>
          <a:prstGeom prst="rect">
            <a:avLst/>
          </a:prstGeom>
        </p:spPr>
        <p:txBody>
          <a:bodyPr rtlCol="0">
            <a:spAutoFit/>
          </a:bodyPr>
          <a:lstStyle/>
          <a:p>
            <a:r>
              <a:rPr lang="en-US" sz="1600" dirty="0">
                <a:cs typeface="Arial"/>
              </a:rPr>
              <a:t>La electricidad y el magnetismo están relacionados</a:t>
            </a:r>
          </a:p>
          <a:p>
            <a:endParaRPr lang="en-US" sz="1600" dirty="0">
              <a:cs typeface="Arial"/>
            </a:endParaRPr>
          </a:p>
          <a:p>
            <a:r>
              <a:rPr lang="en-US" sz="1600" dirty="0">
                <a:cs typeface="Arial"/>
              </a:rPr>
              <a:t>Cada uno puede ser usado para producir el otro</a:t>
            </a:r>
          </a:p>
          <a:p>
            <a:endParaRPr lang="en-US" sz="1600" dirty="0">
              <a:cs typeface="Arial"/>
            </a:endParaRPr>
          </a:p>
          <a:p>
            <a:r>
              <a:rPr lang="en-US" sz="1600" dirty="0">
                <a:cs typeface="Arial"/>
              </a:rPr>
              <a:t>La electricidad se puede utilizar para producir una fuerza </a:t>
            </a:r>
            <a:r>
              <a:rPr lang="en-US" sz="1600" dirty="0" err="1">
                <a:cs typeface="Arial"/>
              </a:rPr>
              <a:t>magnética</a:t>
            </a:r>
          </a:p>
          <a:p>
            <a:r>
              <a:rPr lang="en-US" sz="1600" dirty="0">
                <a:cs typeface="Arial"/>
              </a:rPr>
              <a:t>Una fuerza magnética se puede utilizar para producir electricidad</a:t>
            </a:r>
          </a:p>
          <a:p>
            <a:r>
              <a:rPr lang="en-US" sz="1600" dirty="0">
                <a:cs typeface="Arial"/>
              </a:rPr>
              <a:t>Un imán </a:t>
            </a:r>
            <a:r>
              <a:rPr lang="en-US" sz="1600" dirty="0" err="1">
                <a:cs typeface="Arial"/>
              </a:rPr>
              <a:t>permanente</a:t>
            </a:r>
            <a:r>
              <a:rPr lang="en-US" sz="1600" dirty="0">
                <a:cs typeface="Arial"/>
              </a:rPr>
              <a:t> junto a un electroimán puede usarse para producir movimiento</a:t>
            </a:r>
          </a:p>
          <a:p>
            <a:r>
              <a:rPr lang="en-US" sz="1600" dirty="0">
                <a:cs typeface="Arial"/>
              </a:rPr>
              <a:t>El movimiento de un imán </a:t>
            </a:r>
            <a:r>
              <a:rPr lang="en-US" sz="1600" dirty="0" err="1">
                <a:cs typeface="Arial"/>
              </a:rPr>
              <a:t>permanente</a:t>
            </a:r>
            <a:r>
              <a:rPr lang="en-US" sz="1600" dirty="0">
                <a:cs typeface="Arial"/>
              </a:rPr>
              <a:t> en presencia de una bobina electromagnética puede producir electricidad</a:t>
            </a:r>
          </a:p>
          <a:p>
            <a:r>
              <a:rPr lang="en-US" sz="1600" dirty="0">
                <a:cs typeface="Arial"/>
              </a:rPr>
              <a:t>Este principio se utiliza en toda la industria para producir motores </a:t>
            </a:r>
            <a:r>
              <a:rPr lang="en-US" sz="1600" dirty="0" err="1">
                <a:cs typeface="Arial"/>
              </a:rPr>
              <a:t>eléctricos</a:t>
            </a:r>
            <a:r>
              <a:rPr lang="en-US" sz="1600" dirty="0">
                <a:cs typeface="Arial"/>
              </a:rPr>
              <a:t> y generadores</a:t>
            </a:r>
          </a:p>
          <a:p>
            <a:endParaRPr lang="en-US" sz="1600" dirty="0"/>
          </a:p>
        </p:txBody>
      </p:sp>
      <p:sp>
        <p:nvSpPr>
          <p:cNvPr id="6" name="Slide Number Placeholder 5"/>
          <p:cNvSpPr>
            <a:spLocks noGrp="1"/>
          </p:cNvSpPr>
          <p:nvPr>
            <p:ph type="sldNum" sz="quarter" idx="12"/>
          </p:nvPr>
        </p:nvSpPr>
        <p:spPr/>
        <p:txBody>
          <a:bodyPr/>
          <a:lstStyle/>
          <a:p>
            <a:fld id="{8C71CAF9-4461-454A-B702-D536C3775752}" type="slidenum">
              <a:rPr lang="en-US" smtClean="0"/>
              <a:t>22</a:t>
            </a:fld>
            <a:endParaRPr lang="en-US"/>
          </a:p>
        </p:txBody>
      </p:sp>
    </p:spTree>
    <p:extLst>
      <p:ext uri="{BB962C8B-B14F-4D97-AF65-F5344CB8AC3E}">
        <p14:creationId xmlns:p14="http://schemas.microsoft.com/office/powerpoint/2010/main" val="138276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Ejemplo</a:t>
            </a:r>
            <a:r>
              <a:rPr lang="en-US" dirty="0"/>
              <a:t> del </a:t>
            </a:r>
            <a:r>
              <a:rPr lang="en-US" dirty="0" err="1"/>
              <a:t>generador</a:t>
            </a:r>
            <a:br>
              <a:rPr lang="en-US" dirty="0"/>
            </a:br>
            <a:r>
              <a:rPr lang="en-US" dirty="0">
                <a:latin typeface="Calibri Light" panose="020F0302020204030204" pitchFamily="34" charset="0"/>
              </a:rPr>
              <a:t>Generator Example</a:t>
            </a:r>
          </a:p>
        </p:txBody>
      </p:sp>
      <p:sp>
        <p:nvSpPr>
          <p:cNvPr id="3" name="Slide Number Placeholder 2"/>
          <p:cNvSpPr>
            <a:spLocks noGrp="1"/>
          </p:cNvSpPr>
          <p:nvPr>
            <p:ph type="sldNum" sz="quarter" idx="12"/>
          </p:nvPr>
        </p:nvSpPr>
        <p:spPr/>
        <p:txBody>
          <a:bodyPr/>
          <a:lstStyle/>
          <a:p>
            <a:fld id="{8C71CAF9-4461-454A-B702-D536C3775752}" type="slidenum">
              <a:rPr lang="en-US" smtClean="0"/>
              <a:t>23</a:t>
            </a:fld>
            <a:endParaRPr lang="en-US"/>
          </a:p>
        </p:txBody>
      </p:sp>
      <p:pic>
        <p:nvPicPr>
          <p:cNvPr id="4" name="Picture 3"/>
          <p:cNvPicPr>
            <a:picLocks noChangeAspect="1"/>
          </p:cNvPicPr>
          <p:nvPr/>
        </p:nvPicPr>
        <p:blipFill>
          <a:blip r:embed="rId2"/>
          <a:stretch>
            <a:fillRect/>
          </a:stretch>
        </p:blipFill>
        <p:spPr>
          <a:xfrm>
            <a:off x="4267821" y="1828386"/>
            <a:ext cx="3152775" cy="3943350"/>
          </a:xfrm>
          <a:prstGeom prst="rect">
            <a:avLst/>
          </a:prstGeom>
        </p:spPr>
      </p:pic>
      <p:sp>
        <p:nvSpPr>
          <p:cNvPr id="5" name="TextBox 4"/>
          <p:cNvSpPr txBox="1"/>
          <p:nvPr/>
        </p:nvSpPr>
        <p:spPr>
          <a:xfrm>
            <a:off x="7924800" y="2080591"/>
            <a:ext cx="2080591" cy="1754326"/>
          </a:xfrm>
          <a:prstGeom prst="rect">
            <a:avLst/>
          </a:prstGeom>
          <a:noFill/>
        </p:spPr>
        <p:txBody>
          <a:bodyPr wrap="square" rtlCol="0">
            <a:spAutoFit/>
          </a:bodyPr>
          <a:lstStyle/>
          <a:p>
            <a:r>
              <a:rPr lang="en-US" dirty="0"/>
              <a:t>A generator that converts hand motion into electrical energy and powers a light bulb</a:t>
            </a:r>
          </a:p>
        </p:txBody>
      </p:sp>
      <p:sp>
        <p:nvSpPr>
          <p:cNvPr id="6" name="TextBox 5"/>
          <p:cNvSpPr txBox="1"/>
          <p:nvPr/>
        </p:nvSpPr>
        <p:spPr>
          <a:xfrm>
            <a:off x="808382" y="2263650"/>
            <a:ext cx="2319130" cy="1754326"/>
          </a:xfrm>
          <a:prstGeom prst="rect">
            <a:avLst/>
          </a:prstGeom>
          <a:noFill/>
        </p:spPr>
        <p:txBody>
          <a:bodyPr wrap="square" rtlCol="0">
            <a:spAutoFit/>
          </a:bodyPr>
          <a:lstStyle/>
          <a:p>
            <a:r>
              <a:rPr lang="es-ES" dirty="0"/>
              <a:t>Un generador que convierte el movimiento de la mano en energía eléctrica y enciende una bombilla</a:t>
            </a:r>
            <a:endParaRPr lang="en-US" dirty="0"/>
          </a:p>
        </p:txBody>
      </p:sp>
    </p:spTree>
    <p:extLst>
      <p:ext uri="{BB962C8B-B14F-4D97-AF65-F5344CB8AC3E}">
        <p14:creationId xmlns:p14="http://schemas.microsoft.com/office/powerpoint/2010/main" val="43935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Día 2 - Control de la electricidad</a:t>
            </a:r>
            <a:endParaRPr lang="en-US" dirty="0"/>
          </a:p>
        </p:txBody>
      </p:sp>
      <p:sp>
        <p:nvSpPr>
          <p:cNvPr id="3" name="Text Placeholder 2"/>
          <p:cNvSpPr>
            <a:spLocks noGrp="1"/>
          </p:cNvSpPr>
          <p:nvPr>
            <p:ph type="body" idx="1"/>
          </p:nvPr>
        </p:nvSpPr>
        <p:spPr/>
        <p:txBody>
          <a:bodyPr/>
          <a:lstStyle/>
          <a:p>
            <a:r>
              <a:rPr lang="en-US" dirty="0"/>
              <a:t>Day 2 – Controlling electricity</a:t>
            </a:r>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24</a:t>
            </a:fld>
            <a:endParaRPr lang="en-US"/>
          </a:p>
        </p:txBody>
      </p:sp>
    </p:spTree>
    <p:extLst>
      <p:ext uri="{BB962C8B-B14F-4D97-AF65-F5344CB8AC3E}">
        <p14:creationId xmlns:p14="http://schemas.microsoft.com/office/powerpoint/2010/main" val="118488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s-ES" dirty="0"/>
              <a:t>Tú eres obra de Dios</a:t>
            </a:r>
            <a:br>
              <a:rPr lang="en-US" dirty="0"/>
            </a:br>
            <a:r>
              <a:rPr lang="en-US" dirty="0">
                <a:latin typeface="Calibri Light" panose="020F0302020204030204" pitchFamily="34" charset="0"/>
              </a:rPr>
              <a:t>You are God’s Workmanship</a:t>
            </a:r>
          </a:p>
        </p:txBody>
      </p:sp>
      <p:sp>
        <p:nvSpPr>
          <p:cNvPr id="5" name="Content Placeholder 4"/>
          <p:cNvSpPr>
            <a:spLocks noGrp="1"/>
          </p:cNvSpPr>
          <p:nvPr>
            <p:ph sz="half" idx="1"/>
          </p:nvPr>
        </p:nvSpPr>
        <p:spPr/>
        <p:txBody>
          <a:bodyPr>
            <a:normAutofit fontScale="62500" lnSpcReduction="20000"/>
          </a:bodyPr>
          <a:lstStyle/>
          <a:p>
            <a:pPr marL="0" indent="0">
              <a:buNone/>
            </a:pPr>
            <a:r>
              <a:rPr lang="es-ES" i="1" dirty="0"/>
              <a:t>Porque somos hechura de Dios, creados en Cristo Jesús para buenas obras, las cuales Dios dispuso de antemano a fin de que las pongamos en práctica</a:t>
            </a:r>
            <a:r>
              <a:rPr lang="es-ES" dirty="0"/>
              <a:t>.  - </a:t>
            </a:r>
            <a:r>
              <a:rPr lang="en-US" dirty="0" err="1"/>
              <a:t>Efesios</a:t>
            </a:r>
            <a:r>
              <a:rPr lang="en-US" dirty="0"/>
              <a:t> 2:10</a:t>
            </a:r>
          </a:p>
          <a:p>
            <a:endParaRPr lang="en-US" dirty="0"/>
          </a:p>
          <a:p>
            <a:r>
              <a:rPr lang="es-ES" dirty="0"/>
              <a:t>Dios te ha creado para un propósito</a:t>
            </a:r>
          </a:p>
          <a:p>
            <a:endParaRPr lang="es-ES" dirty="0"/>
          </a:p>
          <a:p>
            <a:r>
              <a:rPr lang="es-ES" dirty="0"/>
              <a:t>El Creador del Universo te ve como algo especial y algo para ser apreciado.</a:t>
            </a:r>
          </a:p>
          <a:p>
            <a:endParaRPr lang="es-ES" dirty="0"/>
          </a:p>
          <a:p>
            <a:r>
              <a:rPr lang="es-ES" dirty="0"/>
              <a:t>Se le han dado habilidades, pasiones y personas con las que interactuar diariamente.</a:t>
            </a:r>
          </a:p>
          <a:p>
            <a:endParaRPr lang="es-ES" dirty="0"/>
          </a:p>
          <a:p>
            <a:r>
              <a:rPr lang="es-ES" dirty="0"/>
              <a:t>Podríamos vernos a nosotros mismos como no tanto. Pero Dios ve mucho más. Dios nos ve como especiales.</a:t>
            </a:r>
            <a:endParaRPr lang="en-US" dirty="0"/>
          </a:p>
          <a:p>
            <a:endParaRPr lang="en-US" dirty="0"/>
          </a:p>
        </p:txBody>
      </p:sp>
      <p:sp>
        <p:nvSpPr>
          <p:cNvPr id="6" name="Content Placeholder 5"/>
          <p:cNvSpPr>
            <a:spLocks noGrp="1"/>
          </p:cNvSpPr>
          <p:nvPr>
            <p:ph sz="half" idx="2"/>
          </p:nvPr>
        </p:nvSpPr>
        <p:spPr/>
        <p:txBody>
          <a:bodyPr>
            <a:normAutofit fontScale="62500" lnSpcReduction="20000"/>
          </a:bodyPr>
          <a:lstStyle/>
          <a:p>
            <a:pPr marL="0" indent="0">
              <a:buNone/>
            </a:pPr>
            <a:r>
              <a:rPr lang="en-US" i="1" dirty="0"/>
              <a:t>For we are God’s handiwork, created in Christ Jesus to do good works, which God prepared in advance for us to do.</a:t>
            </a:r>
            <a:r>
              <a:rPr lang="en-US" dirty="0"/>
              <a:t> – Ephesians 2:10</a:t>
            </a:r>
          </a:p>
          <a:p>
            <a:endParaRPr lang="en-US" dirty="0"/>
          </a:p>
          <a:p>
            <a:r>
              <a:rPr lang="en-US" dirty="0"/>
              <a:t>God has created you for a purpose</a:t>
            </a:r>
          </a:p>
          <a:p>
            <a:endParaRPr lang="en-US" dirty="0"/>
          </a:p>
          <a:p>
            <a:r>
              <a:rPr lang="en-US" dirty="0"/>
              <a:t>The Maker of the Universe sees you as something special and something to be cherished. </a:t>
            </a:r>
          </a:p>
          <a:p>
            <a:endParaRPr lang="en-US" dirty="0"/>
          </a:p>
          <a:p>
            <a:r>
              <a:rPr lang="en-US" dirty="0"/>
              <a:t>You have been given skills, and passions, and people with whom to interact with on a daily basis.</a:t>
            </a:r>
          </a:p>
          <a:p>
            <a:endParaRPr lang="en-US" dirty="0"/>
          </a:p>
          <a:p>
            <a:r>
              <a:rPr lang="en-US" dirty="0"/>
              <a:t>We just might see ourselves as not so much. But God sees so much more. God sees us as special. </a:t>
            </a:r>
          </a:p>
          <a:p>
            <a:endParaRPr lang="en-US" dirty="0"/>
          </a:p>
          <a:p>
            <a:endParaRPr lang="en-US" dirty="0"/>
          </a:p>
        </p:txBody>
      </p:sp>
      <p:sp>
        <p:nvSpPr>
          <p:cNvPr id="2" name="Slide Number Placeholder 1"/>
          <p:cNvSpPr>
            <a:spLocks noGrp="1"/>
          </p:cNvSpPr>
          <p:nvPr>
            <p:ph type="sldNum" sz="quarter" idx="11"/>
          </p:nvPr>
        </p:nvSpPr>
        <p:spPr>
          <a:xfrm>
            <a:off x="9666515" y="6511953"/>
            <a:ext cx="1931851" cy="329184"/>
          </a:xfrm>
        </p:spPr>
        <p:txBody>
          <a:bodyPr/>
          <a:lstStyle/>
          <a:p>
            <a:fld id="{8C71CAF9-4461-454A-B702-D536C3775752}" type="slidenum">
              <a:rPr lang="en-US" smtClean="0"/>
              <a:t>25</a:t>
            </a:fld>
            <a:endParaRPr lang="en-US"/>
          </a:p>
        </p:txBody>
      </p:sp>
    </p:spTree>
    <p:extLst>
      <p:ext uri="{BB962C8B-B14F-4D97-AF65-F5344CB8AC3E}">
        <p14:creationId xmlns:p14="http://schemas.microsoft.com/office/powerpoint/2010/main" val="3427569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Agenda - Control de </a:t>
            </a:r>
            <a:r>
              <a:rPr lang="en-US" sz="3200" dirty="0" err="1"/>
              <a:t>Electricidad</a:t>
            </a:r>
            <a:br>
              <a:rPr lang="en-US" sz="3200" dirty="0"/>
            </a:br>
            <a:r>
              <a:rPr lang="en-US" sz="3200" dirty="0">
                <a:latin typeface="Calibri Light" panose="020F0302020204030204" pitchFamily="34" charset="0"/>
              </a:rPr>
              <a:t>Agenda – Controlling Electricity</a:t>
            </a:r>
          </a:p>
        </p:txBody>
      </p:sp>
      <p:sp>
        <p:nvSpPr>
          <p:cNvPr id="3" name="Content Placeholder 2"/>
          <p:cNvSpPr>
            <a:spLocks noGrp="1"/>
          </p:cNvSpPr>
          <p:nvPr>
            <p:ph sz="half" idx="1"/>
          </p:nvPr>
        </p:nvSpPr>
        <p:spPr/>
        <p:txBody>
          <a:bodyPr>
            <a:normAutofit fontScale="70000" lnSpcReduction="20000"/>
          </a:bodyPr>
          <a:lstStyle/>
          <a:p>
            <a:r>
              <a:rPr lang="es-ES" dirty="0"/>
              <a:t>Hay varios tipos de componentes que controlan el flujo de electricidad</a:t>
            </a:r>
          </a:p>
          <a:p>
            <a:endParaRPr lang="es-ES" dirty="0"/>
          </a:p>
          <a:p>
            <a:r>
              <a:rPr lang="es-ES" dirty="0"/>
              <a:t>Hoy vamos a aprender sobre</a:t>
            </a:r>
          </a:p>
          <a:p>
            <a:r>
              <a:rPr lang="es-ES" dirty="0"/>
              <a:t>Interruptores</a:t>
            </a:r>
          </a:p>
          <a:p>
            <a:r>
              <a:rPr lang="es-ES" dirty="0"/>
              <a:t>Resistores</a:t>
            </a:r>
          </a:p>
          <a:p>
            <a:r>
              <a:rPr lang="es-ES" dirty="0"/>
              <a:t>Diodos</a:t>
            </a:r>
          </a:p>
          <a:p>
            <a:r>
              <a:rPr lang="es-ES" dirty="0"/>
              <a:t>Relés</a:t>
            </a:r>
          </a:p>
          <a:p>
            <a:r>
              <a:rPr lang="es-ES" dirty="0"/>
              <a:t>Condensadores</a:t>
            </a:r>
          </a:p>
          <a:p>
            <a:r>
              <a:rPr lang="es-ES" dirty="0"/>
              <a:t>Transistores</a:t>
            </a:r>
          </a:p>
          <a:p>
            <a:endParaRPr lang="es-ES" dirty="0"/>
          </a:p>
          <a:p>
            <a:r>
              <a:rPr lang="es-ES" dirty="0"/>
              <a:t>Construiremos proyectos para demostrar cómo usar estos componentes para controlar la electricidad</a:t>
            </a:r>
            <a:endParaRPr lang="en-US" dirty="0"/>
          </a:p>
        </p:txBody>
      </p:sp>
      <p:sp>
        <p:nvSpPr>
          <p:cNvPr id="4" name="Content Placeholder 3"/>
          <p:cNvSpPr>
            <a:spLocks noGrp="1"/>
          </p:cNvSpPr>
          <p:nvPr>
            <p:ph sz="half" idx="2"/>
          </p:nvPr>
        </p:nvSpPr>
        <p:spPr/>
        <p:txBody>
          <a:bodyPr vert="horz" lIns="91440" tIns="45720" rIns="91440" bIns="45720" rtlCol="0" anchor="t">
            <a:normAutofit fontScale="77500" lnSpcReduction="20000"/>
          </a:bodyPr>
          <a:lstStyle/>
          <a:p>
            <a:r>
              <a:rPr lang="en-US" dirty="0"/>
              <a:t>There are several types of components that control the flow of electricity</a:t>
            </a:r>
          </a:p>
          <a:p>
            <a:endParaRPr lang="en-US" dirty="0"/>
          </a:p>
          <a:p>
            <a:r>
              <a:rPr lang="en-US" dirty="0"/>
              <a:t>Today we will learn about</a:t>
            </a:r>
          </a:p>
          <a:p>
            <a:pPr lvl="1"/>
            <a:r>
              <a:rPr lang="en-US" dirty="0"/>
              <a:t>Switches</a:t>
            </a:r>
          </a:p>
          <a:p>
            <a:pPr lvl="1"/>
            <a:r>
              <a:rPr lang="en-US" dirty="0"/>
              <a:t>Resistors</a:t>
            </a:r>
          </a:p>
          <a:p>
            <a:pPr lvl="1"/>
            <a:r>
              <a:rPr lang="en-US" dirty="0"/>
              <a:t>Diodes</a:t>
            </a:r>
          </a:p>
          <a:p>
            <a:pPr lvl="1"/>
            <a:r>
              <a:rPr lang="en-US" dirty="0"/>
              <a:t>Relays</a:t>
            </a:r>
          </a:p>
          <a:p>
            <a:pPr lvl="1"/>
            <a:r>
              <a:rPr lang="en-US" dirty="0"/>
              <a:t>Capacitors</a:t>
            </a:r>
          </a:p>
          <a:p>
            <a:pPr lvl="1"/>
            <a:r>
              <a:rPr lang="en-US" dirty="0"/>
              <a:t>Transistors</a:t>
            </a:r>
          </a:p>
          <a:p>
            <a:pPr lvl="1"/>
            <a:endParaRPr lang="en-US" dirty="0">
              <a:cs typeface="Arial"/>
            </a:endParaRPr>
          </a:p>
          <a:p>
            <a:r>
              <a:rPr lang="en-US" dirty="0">
                <a:cs typeface="Arial"/>
              </a:rPr>
              <a:t>We will build projects to demonstrate how use these components to control electricity</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26</a:t>
            </a:fld>
            <a:endParaRPr lang="en-US"/>
          </a:p>
        </p:txBody>
      </p:sp>
    </p:spTree>
    <p:extLst>
      <p:ext uri="{BB962C8B-B14F-4D97-AF65-F5344CB8AC3E}">
        <p14:creationId xmlns:p14="http://schemas.microsoft.com/office/powerpoint/2010/main" val="241051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Switches</a:t>
            </a:r>
          </a:p>
        </p:txBody>
      </p:sp>
      <p:sp>
        <p:nvSpPr>
          <p:cNvPr id="3" name="Content Placeholder 2"/>
          <p:cNvSpPr>
            <a:spLocks noGrp="1"/>
          </p:cNvSpPr>
          <p:nvPr>
            <p:ph sz="half" idx="1"/>
          </p:nvPr>
        </p:nvSpPr>
        <p:spPr/>
        <p:txBody>
          <a:bodyPr>
            <a:normAutofit fontScale="70000" lnSpcReduction="20000"/>
          </a:bodyPr>
          <a:lstStyle/>
          <a:p>
            <a:r>
              <a:rPr lang="es-ES" dirty="0"/>
              <a:t>Hay muchos tipos de conmutadores que tienen una variedad de usos</a:t>
            </a:r>
          </a:p>
          <a:p>
            <a:endParaRPr lang="es-ES" dirty="0"/>
          </a:p>
          <a:p>
            <a:r>
              <a:rPr lang="es-ES" dirty="0"/>
              <a:t>El cambio de nuestro primer ejemplo es un sencillo de un solo tiro, interruptor de un solo polo (SPST)</a:t>
            </a:r>
          </a:p>
          <a:p>
            <a:endParaRPr lang="es-ES" dirty="0"/>
          </a:p>
          <a:p>
            <a:r>
              <a:rPr lang="es-ES" dirty="0"/>
              <a:t>Otro tipo de conmutador es un interruptor de doble polo, de doble tiro que permite el control simultáneo de porciones separadas de un circuito</a:t>
            </a:r>
          </a:p>
          <a:p>
            <a:endParaRPr lang="es-ES" dirty="0"/>
          </a:p>
          <a:p>
            <a:r>
              <a:rPr lang="es-ES" dirty="0"/>
              <a:t>Todavía otro tipo de interruptor es un interruptor momentáneo. Los interruptores momentáneos se activan cuando se pulsan, luego inmediatamente</a:t>
            </a:r>
            <a:endParaRPr lang="en-US"/>
          </a:p>
        </p:txBody>
      </p:sp>
      <p:sp>
        <p:nvSpPr>
          <p:cNvPr id="4" name="Content Placeholder 3"/>
          <p:cNvSpPr>
            <a:spLocks noGrp="1"/>
          </p:cNvSpPr>
          <p:nvPr>
            <p:ph sz="half" idx="2"/>
          </p:nvPr>
        </p:nvSpPr>
        <p:spPr>
          <a:xfrm>
            <a:off x="6179574" y="1673352"/>
            <a:ext cx="5402826" cy="4718304"/>
          </a:xfrm>
        </p:spPr>
        <p:txBody>
          <a:bodyPr>
            <a:normAutofit fontScale="70000" lnSpcReduction="20000"/>
          </a:bodyPr>
          <a:lstStyle/>
          <a:p>
            <a:r>
              <a:rPr lang="en-US" dirty="0"/>
              <a:t>There are many types of switches that have a variety of uses</a:t>
            </a:r>
          </a:p>
          <a:p>
            <a:endParaRPr lang="en-US" dirty="0"/>
          </a:p>
          <a:p>
            <a:r>
              <a:rPr lang="en-US" dirty="0"/>
              <a:t>The switch from our first example is a simple single throw, single pole switch (SPST)</a:t>
            </a:r>
          </a:p>
          <a:p>
            <a:endParaRPr lang="en-US" dirty="0"/>
          </a:p>
          <a:p>
            <a:r>
              <a:rPr lang="en-US" dirty="0"/>
              <a:t>Another type of switch is a double pole, double throw switch that enables simultaneous control of separate portions of a circuit</a:t>
            </a:r>
          </a:p>
          <a:p>
            <a:endParaRPr lang="en-US" dirty="0"/>
          </a:p>
          <a:p>
            <a:r>
              <a:rPr lang="en-US" dirty="0"/>
              <a:t>Still another type of switch is a momentary switch.  Momentary switches are activated when pressed, then immediately deactivated when released</a:t>
            </a:r>
            <a:endParaRPr lang="en-US"/>
          </a:p>
        </p:txBody>
      </p:sp>
      <p:pic>
        <p:nvPicPr>
          <p:cNvPr id="6" name="Picture 5"/>
          <p:cNvPicPr>
            <a:picLocks noChangeAspect="1"/>
          </p:cNvPicPr>
          <p:nvPr/>
        </p:nvPicPr>
        <p:blipFill>
          <a:blip r:embed="rId2"/>
          <a:stretch>
            <a:fillRect/>
          </a:stretch>
        </p:blipFill>
        <p:spPr>
          <a:xfrm>
            <a:off x="7562850" y="514350"/>
            <a:ext cx="4019550" cy="1009650"/>
          </a:xfrm>
          <a:prstGeom prst="rect">
            <a:avLst/>
          </a:prstGeom>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27</a:t>
            </a:fld>
            <a:endParaRPr lang="en-US"/>
          </a:p>
        </p:txBody>
      </p:sp>
    </p:spTree>
    <p:extLst>
      <p:ext uri="{BB962C8B-B14F-4D97-AF65-F5344CB8AC3E}">
        <p14:creationId xmlns:p14="http://schemas.microsoft.com/office/powerpoint/2010/main" val="359446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Resistores</a:t>
            </a:r>
            <a:br>
              <a:rPr lang="en-US" dirty="0"/>
            </a:br>
            <a:r>
              <a:rPr lang="en-US" dirty="0">
                <a:latin typeface="Calibri Light" panose="020F0302020204030204" pitchFamily="34" charset="0"/>
              </a:rPr>
              <a:t>Resistors</a:t>
            </a:r>
          </a:p>
        </p:txBody>
      </p:sp>
      <p:sp>
        <p:nvSpPr>
          <p:cNvPr id="3" name="Content Placeholder 2"/>
          <p:cNvSpPr>
            <a:spLocks noGrp="1"/>
          </p:cNvSpPr>
          <p:nvPr>
            <p:ph sz="half" idx="1"/>
          </p:nvPr>
        </p:nvSpPr>
        <p:spPr>
          <a:xfrm>
            <a:off x="609600" y="1673352"/>
            <a:ext cx="4129825" cy="4718304"/>
          </a:xfrm>
        </p:spPr>
        <p:txBody>
          <a:bodyPr>
            <a:normAutofit fontScale="77500" lnSpcReduction="20000"/>
          </a:bodyPr>
          <a:lstStyle/>
          <a:p>
            <a:r>
              <a:rPr lang="es-ES" dirty="0"/>
              <a:t>Resistencias reducen el flujo de corriente</a:t>
            </a:r>
          </a:p>
          <a:p>
            <a:r>
              <a:rPr lang="es-ES" dirty="0"/>
              <a:t>También pueden usarse para reducir el voltaje creando un divisor de voltaje</a:t>
            </a:r>
          </a:p>
          <a:p>
            <a:r>
              <a:rPr lang="es-ES" dirty="0"/>
              <a:t>Los resistores se utilizan para reducir la corriente a los LED, que pueden ser dañados fácilmente</a:t>
            </a:r>
          </a:p>
          <a:p>
            <a:r>
              <a:rPr lang="es-ES" dirty="0"/>
              <a:t>Las resistencias variables, llamadas potenciómetros, se pueden utilizar para controlar el volumen o la frecuencia</a:t>
            </a:r>
          </a:p>
          <a:p>
            <a:r>
              <a:rPr lang="es-ES" dirty="0"/>
              <a:t>Ciertos tipos de resistencias son sensibles a la luz</a:t>
            </a:r>
            <a:endParaRPr lang="en-US"/>
          </a:p>
        </p:txBody>
      </p:sp>
      <p:sp>
        <p:nvSpPr>
          <p:cNvPr id="4" name="Content Placeholder 3"/>
          <p:cNvSpPr>
            <a:spLocks noGrp="1"/>
          </p:cNvSpPr>
          <p:nvPr>
            <p:ph sz="half" idx="2"/>
          </p:nvPr>
        </p:nvSpPr>
        <p:spPr>
          <a:xfrm>
            <a:off x="7302322" y="1673352"/>
            <a:ext cx="4280078" cy="4718304"/>
          </a:xfrm>
        </p:spPr>
        <p:txBody>
          <a:bodyPr>
            <a:normAutofit fontScale="85000" lnSpcReduction="20000"/>
          </a:bodyPr>
          <a:lstStyle/>
          <a:p>
            <a:r>
              <a:rPr lang="en-US" dirty="0"/>
              <a:t>Resistors reduce the flow of current</a:t>
            </a:r>
          </a:p>
          <a:p>
            <a:r>
              <a:rPr lang="en-US" dirty="0"/>
              <a:t>They can also be used to reduce voltage by creating a voltage divider</a:t>
            </a:r>
          </a:p>
          <a:p>
            <a:r>
              <a:rPr lang="en-US" dirty="0"/>
              <a:t>Resistors are used to reduce current to LEDs, which can be easily damaged</a:t>
            </a:r>
          </a:p>
          <a:p>
            <a:r>
              <a:rPr lang="en-US" dirty="0"/>
              <a:t>Variable resistors, called potentiometers, can be used to control volume or frequency</a:t>
            </a:r>
          </a:p>
          <a:p>
            <a:r>
              <a:rPr lang="en-US" dirty="0"/>
              <a:t>Certain types of resistors are sensitive to light</a:t>
            </a:r>
          </a:p>
        </p:txBody>
      </p:sp>
      <p:pic>
        <p:nvPicPr>
          <p:cNvPr id="5" name="Picture 4"/>
          <p:cNvPicPr>
            <a:picLocks noChangeAspect="1"/>
          </p:cNvPicPr>
          <p:nvPr/>
        </p:nvPicPr>
        <p:blipFill>
          <a:blip r:embed="rId2"/>
          <a:stretch>
            <a:fillRect/>
          </a:stretch>
        </p:blipFill>
        <p:spPr>
          <a:xfrm>
            <a:off x="8298119" y="490537"/>
            <a:ext cx="3028950" cy="1076325"/>
          </a:xfrm>
          <a:prstGeom prst="rect">
            <a:avLst/>
          </a:prstGeom>
        </p:spPr>
      </p:pic>
      <p:pic>
        <p:nvPicPr>
          <p:cNvPr id="6" name="Picture 5"/>
          <p:cNvPicPr>
            <a:picLocks noChangeAspect="1"/>
          </p:cNvPicPr>
          <p:nvPr/>
        </p:nvPicPr>
        <p:blipFill>
          <a:blip r:embed="rId3"/>
          <a:stretch>
            <a:fillRect/>
          </a:stretch>
        </p:blipFill>
        <p:spPr>
          <a:xfrm rot="2142384">
            <a:off x="5430837" y="2886075"/>
            <a:ext cx="1533525" cy="1085850"/>
          </a:xfrm>
          <a:prstGeom prst="rect">
            <a:avLst/>
          </a:prstGeom>
        </p:spPr>
      </p:pic>
      <p:sp>
        <p:nvSpPr>
          <p:cNvPr id="7" name="Slide Number Placeholder 6"/>
          <p:cNvSpPr>
            <a:spLocks noGrp="1"/>
          </p:cNvSpPr>
          <p:nvPr>
            <p:ph type="sldNum" sz="quarter" idx="11"/>
          </p:nvPr>
        </p:nvSpPr>
        <p:spPr>
          <a:xfrm>
            <a:off x="9666515" y="6511953"/>
            <a:ext cx="1931851" cy="329184"/>
          </a:xfrm>
        </p:spPr>
        <p:txBody>
          <a:bodyPr/>
          <a:lstStyle/>
          <a:p>
            <a:fld id="{8C71CAF9-4461-454A-B702-D536C3775752}" type="slidenum">
              <a:rPr lang="en-US" smtClean="0"/>
              <a:t>28</a:t>
            </a:fld>
            <a:endParaRPr lang="en-US"/>
          </a:p>
        </p:txBody>
      </p:sp>
    </p:spTree>
    <p:extLst>
      <p:ext uri="{BB962C8B-B14F-4D97-AF65-F5344CB8AC3E}">
        <p14:creationId xmlns:p14="http://schemas.microsoft.com/office/powerpoint/2010/main" val="243974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t>Resistores</a:t>
            </a:r>
            <a:r>
              <a:rPr lang="en-US" sz="3200" dirty="0"/>
              <a:t> de </a:t>
            </a:r>
            <a:r>
              <a:rPr lang="en-US" sz="3200" dirty="0" err="1"/>
              <a:t>lectura</a:t>
            </a:r>
            <a:br>
              <a:rPr lang="en-US" sz="3200" dirty="0"/>
            </a:br>
            <a:r>
              <a:rPr lang="en-US" sz="3200" dirty="0">
                <a:latin typeface="Calibri Light" panose="020F0302020204030204" pitchFamily="34" charset="0"/>
              </a:rPr>
              <a:t>Reading Resistors</a:t>
            </a:r>
          </a:p>
        </p:txBody>
      </p:sp>
      <p:sp>
        <p:nvSpPr>
          <p:cNvPr id="3" name="Content Placeholder 2"/>
          <p:cNvSpPr>
            <a:spLocks noGrp="1"/>
          </p:cNvSpPr>
          <p:nvPr>
            <p:ph sz="half" idx="1"/>
          </p:nvPr>
        </p:nvSpPr>
        <p:spPr>
          <a:xfrm>
            <a:off x="609601" y="1673352"/>
            <a:ext cx="2687392" cy="4718304"/>
          </a:xfrm>
        </p:spPr>
        <p:txBody>
          <a:bodyPr>
            <a:normAutofit fontScale="55000" lnSpcReduction="20000"/>
          </a:bodyPr>
          <a:lstStyle/>
          <a:p>
            <a:r>
              <a:rPr lang="es-ES" dirty="0"/>
              <a:t>Los resistores se miden en ohmios</a:t>
            </a:r>
          </a:p>
          <a:p>
            <a:r>
              <a:rPr lang="es-ES" dirty="0"/>
              <a:t>El valor de una resistencia está representado por una serie de anillos coloreados</a:t>
            </a:r>
          </a:p>
          <a:p>
            <a:r>
              <a:rPr lang="es-ES" dirty="0"/>
              <a:t>Los resistores pueden tener 4 o 5 anillos</a:t>
            </a:r>
          </a:p>
          <a:p>
            <a:r>
              <a:rPr lang="es-ES" dirty="0"/>
              <a:t>Los valores de resistencia también usan abreviaturas como K y M.</a:t>
            </a:r>
          </a:p>
          <a:p>
            <a:r>
              <a:rPr lang="es-ES" dirty="0"/>
              <a:t>K significa la palabra griega kilo, que significa 1000</a:t>
            </a:r>
          </a:p>
          <a:p>
            <a:r>
              <a:rPr lang="es-ES" dirty="0"/>
              <a:t>M significa la palabra griega mega, que significa 1.000.000</a:t>
            </a:r>
          </a:p>
          <a:p>
            <a:r>
              <a:rPr lang="es-ES" dirty="0"/>
              <a:t>Una resistencia de 10K es de 10.000 ohmios</a:t>
            </a:r>
            <a:endParaRPr lang="en-US" dirty="0"/>
          </a:p>
        </p:txBody>
      </p:sp>
      <p:sp>
        <p:nvSpPr>
          <p:cNvPr id="4" name="Content Placeholder 3"/>
          <p:cNvSpPr>
            <a:spLocks noGrp="1"/>
          </p:cNvSpPr>
          <p:nvPr>
            <p:ph sz="half" idx="2"/>
          </p:nvPr>
        </p:nvSpPr>
        <p:spPr>
          <a:xfrm>
            <a:off x="8667482" y="1673352"/>
            <a:ext cx="2914918" cy="4718304"/>
          </a:xfrm>
        </p:spPr>
        <p:txBody>
          <a:bodyPr>
            <a:normAutofit fontScale="62500" lnSpcReduction="20000"/>
          </a:bodyPr>
          <a:lstStyle/>
          <a:p>
            <a:r>
              <a:rPr lang="en-US" dirty="0"/>
              <a:t>Resistors are measured in ohms</a:t>
            </a:r>
          </a:p>
          <a:p>
            <a:r>
              <a:rPr lang="en-US" dirty="0"/>
              <a:t>The value of a resistor is represented by a series of colored rings</a:t>
            </a:r>
          </a:p>
          <a:p>
            <a:r>
              <a:rPr lang="en-US" dirty="0"/>
              <a:t>Resistors may have 4 or 5 rings</a:t>
            </a:r>
          </a:p>
          <a:p>
            <a:r>
              <a:rPr lang="en-US" dirty="0"/>
              <a:t>Resistor values also use abbreviations such as K and M. </a:t>
            </a:r>
          </a:p>
          <a:p>
            <a:r>
              <a:rPr lang="en-US" dirty="0"/>
              <a:t>K stands for the </a:t>
            </a:r>
            <a:r>
              <a:rPr lang="en-US" dirty="0" err="1"/>
              <a:t>greek</a:t>
            </a:r>
            <a:r>
              <a:rPr lang="en-US" dirty="0"/>
              <a:t> word kilo which means 1000</a:t>
            </a:r>
          </a:p>
          <a:p>
            <a:r>
              <a:rPr lang="en-US" dirty="0"/>
              <a:t>M stands for the </a:t>
            </a:r>
            <a:r>
              <a:rPr lang="en-US" dirty="0" err="1"/>
              <a:t>greek</a:t>
            </a:r>
            <a:r>
              <a:rPr lang="en-US" dirty="0"/>
              <a:t> word mega which means 1,000,000</a:t>
            </a:r>
          </a:p>
          <a:p>
            <a:r>
              <a:rPr lang="en-US" dirty="0"/>
              <a:t>A 10K resistor is 10,000 ohms</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29</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3666" y="2963416"/>
            <a:ext cx="5526847" cy="320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14" y="1649168"/>
            <a:ext cx="38671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81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Día 1 - </a:t>
            </a:r>
            <a:r>
              <a:rPr lang="en-US" dirty="0" err="1"/>
              <a:t>Hágase</a:t>
            </a:r>
            <a:r>
              <a:rPr lang="en-US" dirty="0"/>
              <a:t> la Luz</a:t>
            </a:r>
            <a:endParaRPr lang="en-US" dirty="0">
              <a:latin typeface="Calibri Light"/>
            </a:endParaRPr>
          </a:p>
        </p:txBody>
      </p:sp>
      <p:sp>
        <p:nvSpPr>
          <p:cNvPr id="3" name="Content Placeholder 2"/>
          <p:cNvSpPr>
            <a:spLocks noGrp="1"/>
          </p:cNvSpPr>
          <p:nvPr>
            <p:ph type="body" idx="1"/>
          </p:nvPr>
        </p:nvSpPr>
        <p:spPr/>
        <p:txBody>
          <a:bodyPr vert="horz" lIns="91440" tIns="45720" rIns="91440" bIns="45720" rtlCol="0" anchor="t">
            <a:normAutofit/>
          </a:bodyPr>
          <a:lstStyle/>
          <a:p>
            <a:r>
              <a:rPr lang="en-US" dirty="0">
                <a:solidFill>
                  <a:schemeClr val="tx1"/>
                </a:solidFill>
                <a:latin typeface="Calibri Light"/>
              </a:rPr>
              <a:t>Day 1 - Let there be Light </a:t>
            </a:r>
            <a:endParaRPr lang="en-US">
              <a:solidFill>
                <a:schemeClr val="tx1"/>
              </a:solidFill>
              <a:latin typeface="Calibri Light"/>
            </a:endParaRP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3</a:t>
            </a:fld>
            <a:endParaRPr lang="en-US"/>
          </a:p>
        </p:txBody>
      </p:sp>
    </p:spTree>
    <p:extLst>
      <p:ext uri="{BB962C8B-B14F-4D97-AF65-F5344CB8AC3E}">
        <p14:creationId xmlns:p14="http://schemas.microsoft.com/office/powerpoint/2010/main" val="31378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Diodos emisores de luz (</a:t>
            </a:r>
            <a:r>
              <a:rPr lang="es-ES" sz="3200" dirty="0" err="1"/>
              <a:t>LEDs</a:t>
            </a:r>
            <a:r>
              <a:rPr lang="es-ES" sz="3200" dirty="0"/>
              <a:t>)</a:t>
            </a:r>
            <a:br>
              <a:rPr lang="en-US" sz="3200" dirty="0"/>
            </a:br>
            <a:r>
              <a:rPr lang="en-US" sz="3200" dirty="0">
                <a:latin typeface="Calibri Light" panose="020F0302020204030204" pitchFamily="34" charset="0"/>
              </a:rPr>
              <a:t>Light Emitting Diodes (LEDs)</a:t>
            </a:r>
          </a:p>
        </p:txBody>
      </p:sp>
      <p:sp>
        <p:nvSpPr>
          <p:cNvPr id="3" name="Content Placeholder 2"/>
          <p:cNvSpPr>
            <a:spLocks noGrp="1"/>
          </p:cNvSpPr>
          <p:nvPr>
            <p:ph sz="half" idx="1"/>
          </p:nvPr>
        </p:nvSpPr>
        <p:spPr>
          <a:xfrm>
            <a:off x="609600" y="1673352"/>
            <a:ext cx="4147930" cy="4718304"/>
          </a:xfrm>
        </p:spPr>
        <p:txBody>
          <a:bodyPr>
            <a:normAutofit fontScale="55000" lnSpcReduction="20000"/>
          </a:bodyPr>
          <a:lstStyle/>
          <a:p>
            <a:r>
              <a:rPr lang="es-ES" dirty="0"/>
              <a:t>Un diodo permite que la corriente fluya en una dirección pero no en otra</a:t>
            </a:r>
          </a:p>
          <a:p>
            <a:r>
              <a:rPr lang="es-ES" dirty="0"/>
              <a:t>Un diodo emisor de luz (LED) produce luz cuando la corriente pasa a través de ella</a:t>
            </a:r>
          </a:p>
          <a:p>
            <a:r>
              <a:rPr lang="es-ES" dirty="0"/>
              <a:t>Los diodos tienen lados de ánodo y cátodo</a:t>
            </a:r>
          </a:p>
          <a:p>
            <a:r>
              <a:rPr lang="es-ES" dirty="0"/>
              <a:t>El cátodo se conecta al lado negativo del circuito</a:t>
            </a:r>
          </a:p>
          <a:p>
            <a:r>
              <a:rPr lang="es-ES" dirty="0"/>
              <a:t>El ánodo se conecta al lado positivo del circuito</a:t>
            </a:r>
          </a:p>
          <a:p>
            <a:r>
              <a:rPr lang="es-ES" dirty="0"/>
              <a:t>Los cátodos están indicados por un punto plano en la base</a:t>
            </a:r>
          </a:p>
          <a:p>
            <a:r>
              <a:rPr lang="es-ES" dirty="0"/>
              <a:t>Los </a:t>
            </a:r>
            <a:r>
              <a:rPr lang="es-ES" dirty="0" err="1"/>
              <a:t>LEDs</a:t>
            </a:r>
            <a:r>
              <a:rPr lang="es-ES" dirty="0"/>
              <a:t> son sensibles al flujo de corriente</a:t>
            </a:r>
          </a:p>
          <a:p>
            <a:r>
              <a:rPr lang="es-ES" dirty="0"/>
              <a:t>Demasiada corriente destruirá un LED</a:t>
            </a:r>
          </a:p>
          <a:p>
            <a:r>
              <a:rPr lang="es-ES" dirty="0"/>
              <a:t>Cuando mucha corriente pasa a través de un LED, producen un mal olor</a:t>
            </a:r>
            <a:endParaRPr lang="en-US"/>
          </a:p>
        </p:txBody>
      </p:sp>
      <p:sp>
        <p:nvSpPr>
          <p:cNvPr id="4" name="Content Placeholder 3"/>
          <p:cNvSpPr>
            <a:spLocks noGrp="1"/>
          </p:cNvSpPr>
          <p:nvPr>
            <p:ph sz="half" idx="2"/>
          </p:nvPr>
        </p:nvSpPr>
        <p:spPr>
          <a:xfrm>
            <a:off x="7434470" y="1673351"/>
            <a:ext cx="4147930" cy="4614899"/>
          </a:xfrm>
        </p:spPr>
        <p:txBody>
          <a:bodyPr>
            <a:normAutofit fontScale="62500" lnSpcReduction="20000"/>
          </a:bodyPr>
          <a:lstStyle/>
          <a:p>
            <a:r>
              <a:rPr lang="en-US" dirty="0"/>
              <a:t>A diode allows current to flow in one direction but not another</a:t>
            </a:r>
          </a:p>
          <a:p>
            <a:r>
              <a:rPr lang="en-US" dirty="0"/>
              <a:t>A light emitting diode (LED) produces light when current passes through it</a:t>
            </a:r>
          </a:p>
          <a:p>
            <a:r>
              <a:rPr lang="en-US" dirty="0"/>
              <a:t>Diodes have anode and cathode sides</a:t>
            </a:r>
          </a:p>
          <a:p>
            <a:r>
              <a:rPr lang="en-US" dirty="0"/>
              <a:t>The cathode connects to the negative side of the circuit</a:t>
            </a:r>
          </a:p>
          <a:p>
            <a:r>
              <a:rPr lang="en-US" dirty="0"/>
              <a:t>The anode connects to the positive side of the circuit</a:t>
            </a:r>
          </a:p>
          <a:p>
            <a:r>
              <a:rPr lang="en-US" dirty="0"/>
              <a:t>Cathodes are indicated by a flat spot at the base</a:t>
            </a:r>
          </a:p>
          <a:p>
            <a:r>
              <a:rPr lang="en-US" dirty="0"/>
              <a:t>LEDs are sensitive to current flow</a:t>
            </a:r>
          </a:p>
          <a:p>
            <a:r>
              <a:rPr lang="en-US" dirty="0"/>
              <a:t>Too much current will destroy an LED</a:t>
            </a:r>
          </a:p>
          <a:p>
            <a:r>
              <a:rPr lang="en-US" dirty="0"/>
              <a:t>When too much current passes through an LED, they produce a bad smell</a:t>
            </a:r>
          </a:p>
          <a:p>
            <a:endParaRPr lang="en-US" dirty="0"/>
          </a:p>
          <a:p>
            <a:endParaRPr lang="en-US" dirty="0"/>
          </a:p>
        </p:txBody>
      </p:sp>
      <p:pic>
        <p:nvPicPr>
          <p:cNvPr id="5" name="Picture 4"/>
          <p:cNvPicPr>
            <a:picLocks noChangeAspect="1"/>
          </p:cNvPicPr>
          <p:nvPr/>
        </p:nvPicPr>
        <p:blipFill>
          <a:blip r:embed="rId2"/>
          <a:stretch>
            <a:fillRect/>
          </a:stretch>
        </p:blipFill>
        <p:spPr>
          <a:xfrm>
            <a:off x="9956104" y="533400"/>
            <a:ext cx="1524000" cy="819150"/>
          </a:xfrm>
          <a:prstGeom prst="rect">
            <a:avLst/>
          </a:prstGeom>
        </p:spPr>
      </p:pic>
      <p:pic>
        <p:nvPicPr>
          <p:cNvPr id="6" name="Picture 5"/>
          <p:cNvPicPr>
            <a:picLocks noChangeAspect="1"/>
          </p:cNvPicPr>
          <p:nvPr/>
        </p:nvPicPr>
        <p:blipFill>
          <a:blip r:embed="rId3"/>
          <a:stretch>
            <a:fillRect/>
          </a:stretch>
        </p:blipFill>
        <p:spPr>
          <a:xfrm>
            <a:off x="4928008" y="2727501"/>
            <a:ext cx="2335984" cy="1619213"/>
          </a:xfrm>
          <a:prstGeom prst="rect">
            <a:avLst/>
          </a:prstGeom>
        </p:spPr>
      </p:pic>
      <p:sp>
        <p:nvSpPr>
          <p:cNvPr id="7" name="Slide Number Placeholder 6"/>
          <p:cNvSpPr>
            <a:spLocks noGrp="1"/>
          </p:cNvSpPr>
          <p:nvPr>
            <p:ph type="sldNum" sz="quarter" idx="11"/>
          </p:nvPr>
        </p:nvSpPr>
        <p:spPr>
          <a:xfrm>
            <a:off x="9666515" y="6511953"/>
            <a:ext cx="1931851" cy="329184"/>
          </a:xfrm>
        </p:spPr>
        <p:txBody>
          <a:bodyPr/>
          <a:lstStyle/>
          <a:p>
            <a:fld id="{8C71CAF9-4461-454A-B702-D536C3775752}" type="slidenum">
              <a:rPr lang="en-US" smtClean="0"/>
              <a:t>30</a:t>
            </a:fld>
            <a:endParaRPr lang="en-US"/>
          </a:p>
        </p:txBody>
      </p:sp>
    </p:spTree>
    <p:extLst>
      <p:ext uri="{BB962C8B-B14F-4D97-AF65-F5344CB8AC3E}">
        <p14:creationId xmlns:p14="http://schemas.microsoft.com/office/powerpoint/2010/main" val="2125423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solidFill>
                  <a:srgbClr val="D2533C"/>
                </a:solidFill>
                <a:cs typeface="Arial"/>
              </a:rPr>
              <a:t>Proyecto 2 - Uso de conmutadores en una serie</a:t>
            </a:r>
            <a:br>
              <a:rPr lang="en-US" dirty="0">
                <a:solidFill>
                  <a:srgbClr val="D2533C"/>
                </a:solidFill>
                <a:latin typeface="Arial"/>
                <a:cs typeface="Arial"/>
              </a:rPr>
            </a:br>
            <a:r>
              <a:rPr lang="en-US" dirty="0">
                <a:solidFill>
                  <a:srgbClr val="D2533C"/>
                </a:solidFill>
                <a:latin typeface="Calibri Light" panose="020F0302020204030204" pitchFamily="34" charset="0"/>
                <a:cs typeface="Arial"/>
              </a:rPr>
              <a:t>Project 2 – Using switches in a series</a:t>
            </a:r>
          </a:p>
        </p:txBody>
      </p:sp>
      <p:sp>
        <p:nvSpPr>
          <p:cNvPr id="3" name="TextBox 2"/>
          <p:cNvSpPr txBox="1"/>
          <p:nvPr/>
        </p:nvSpPr>
        <p:spPr>
          <a:xfrm>
            <a:off x="7933588" y="1791434"/>
            <a:ext cx="3920607" cy="2308324"/>
          </a:xfrm>
          <a:prstGeom prst="rect">
            <a:avLst/>
          </a:prstGeom>
          <a:noFill/>
        </p:spPr>
        <p:txBody>
          <a:bodyPr wrap="square" rtlCol="0">
            <a:spAutoFit/>
          </a:bodyPr>
          <a:lstStyle/>
          <a:p>
            <a:r>
              <a:rPr lang="en-US" dirty="0"/>
              <a:t>Project 2 shows how</a:t>
            </a:r>
          </a:p>
          <a:p>
            <a:pPr marL="285750" indent="-285750">
              <a:buFont typeface="Arial" panose="020B0604020202020204" pitchFamily="34" charset="0"/>
              <a:buChar char="•"/>
            </a:pPr>
            <a:r>
              <a:rPr lang="en-US" dirty="0"/>
              <a:t>Switches can be used in different ways</a:t>
            </a:r>
          </a:p>
          <a:p>
            <a:pPr marL="285750" indent="-285750">
              <a:buFont typeface="Arial" panose="020B0604020202020204" pitchFamily="34" charset="0"/>
              <a:buChar char="•"/>
            </a:pPr>
            <a:r>
              <a:rPr lang="en-US" dirty="0"/>
              <a:t>Resistors can be used to regulate current</a:t>
            </a:r>
          </a:p>
          <a:p>
            <a:pPr marL="285750" indent="-285750">
              <a:buFont typeface="Arial" panose="020B0604020202020204" pitchFamily="34" charset="0"/>
              <a:buChar char="•"/>
            </a:pPr>
            <a:r>
              <a:rPr lang="en-US" dirty="0"/>
              <a:t>Light Emitting Diodes can be used for output</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3074503" y="1629568"/>
            <a:ext cx="4520937" cy="4857337"/>
          </a:xfrm>
          <a:prstGeom prst="rect">
            <a:avLst/>
          </a:prstGeom>
        </p:spPr>
      </p:pic>
      <p:sp>
        <p:nvSpPr>
          <p:cNvPr id="11" name="Slide Number Placeholder 10"/>
          <p:cNvSpPr>
            <a:spLocks noGrp="1"/>
          </p:cNvSpPr>
          <p:nvPr>
            <p:ph type="sldNum" sz="quarter" idx="12"/>
          </p:nvPr>
        </p:nvSpPr>
        <p:spPr/>
        <p:txBody>
          <a:bodyPr/>
          <a:lstStyle/>
          <a:p>
            <a:fld id="{8C71CAF9-4461-454A-B702-D536C3775752}" type="slidenum">
              <a:rPr lang="en-US" smtClean="0"/>
              <a:t>31</a:t>
            </a:fld>
            <a:endParaRPr lang="en-US"/>
          </a:p>
        </p:txBody>
      </p:sp>
      <p:sp>
        <p:nvSpPr>
          <p:cNvPr id="4" name="TextBox 3"/>
          <p:cNvSpPr txBox="1"/>
          <p:nvPr/>
        </p:nvSpPr>
        <p:spPr>
          <a:xfrm>
            <a:off x="430476" y="1791434"/>
            <a:ext cx="2305879" cy="3693319"/>
          </a:xfrm>
          <a:prstGeom prst="rect">
            <a:avLst/>
          </a:prstGeom>
          <a:noFill/>
        </p:spPr>
        <p:txBody>
          <a:bodyPr wrap="square" rtlCol="0">
            <a:spAutoFit/>
          </a:bodyPr>
          <a:lstStyle/>
          <a:p>
            <a:r>
              <a:rPr lang="es-ES" dirty="0"/>
              <a:t>El Proyecto 2 muestra cómo</a:t>
            </a:r>
          </a:p>
          <a:p>
            <a:pPr marL="285750" indent="-285750">
              <a:buFont typeface="Arial" panose="020B0604020202020204" pitchFamily="34" charset="0"/>
              <a:buChar char="•"/>
            </a:pPr>
            <a:r>
              <a:rPr lang="es-ES" dirty="0"/>
              <a:t>Los interruptores se pueden utilizar de diferentes maneras</a:t>
            </a:r>
          </a:p>
          <a:p>
            <a:pPr marL="285750" indent="-285750">
              <a:buFont typeface="Arial" panose="020B0604020202020204" pitchFamily="34" charset="0"/>
              <a:buChar char="•"/>
            </a:pPr>
            <a:r>
              <a:rPr lang="es-ES" dirty="0"/>
              <a:t>Se pueden usar resistencias para regular</a:t>
            </a:r>
          </a:p>
          <a:p>
            <a:pPr marL="285750" indent="-285750">
              <a:buFont typeface="Arial" panose="020B0604020202020204" pitchFamily="34" charset="0"/>
              <a:buChar char="•"/>
            </a:pPr>
            <a:r>
              <a:rPr lang="es-ES" dirty="0"/>
              <a:t>Los diodos emisores de luz se pueden utilizar para la salida</a:t>
            </a:r>
            <a:endParaRPr lang="en-US" dirty="0"/>
          </a:p>
        </p:txBody>
      </p:sp>
    </p:spTree>
    <p:extLst>
      <p:ext uri="{BB962C8B-B14F-4D97-AF65-F5344CB8AC3E}">
        <p14:creationId xmlns:p14="http://schemas.microsoft.com/office/powerpoint/2010/main" val="945290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Proyecto 3 - Uso de los conmutadores como</a:t>
            </a:r>
            <a:br>
              <a:rPr lang="en-US" sz="3200" dirty="0"/>
            </a:br>
            <a:r>
              <a:rPr lang="en-US" sz="3200" dirty="0">
                <a:latin typeface="Calibri Light" panose="020F0302020204030204" pitchFamily="34" charset="0"/>
              </a:rPr>
              <a:t>Project 3 – Using switches as either-or</a:t>
            </a:r>
          </a:p>
        </p:txBody>
      </p:sp>
      <p:pic>
        <p:nvPicPr>
          <p:cNvPr id="4" name="Picture 3"/>
          <p:cNvPicPr>
            <a:picLocks noChangeAspect="1"/>
          </p:cNvPicPr>
          <p:nvPr/>
        </p:nvPicPr>
        <p:blipFill>
          <a:blip r:embed="rId2"/>
          <a:stretch>
            <a:fillRect/>
          </a:stretch>
        </p:blipFill>
        <p:spPr>
          <a:xfrm>
            <a:off x="3509320" y="1683908"/>
            <a:ext cx="4329808" cy="4800769"/>
          </a:xfrm>
          <a:prstGeom prst="rect">
            <a:avLst/>
          </a:prstGeom>
        </p:spPr>
      </p:pic>
      <p:sp>
        <p:nvSpPr>
          <p:cNvPr id="5" name="Slide Number Placeholder 4"/>
          <p:cNvSpPr>
            <a:spLocks noGrp="1"/>
          </p:cNvSpPr>
          <p:nvPr>
            <p:ph type="sldNum" sz="quarter" idx="12"/>
          </p:nvPr>
        </p:nvSpPr>
        <p:spPr/>
        <p:txBody>
          <a:bodyPr/>
          <a:lstStyle/>
          <a:p>
            <a:fld id="{8C71CAF9-4461-454A-B702-D536C3775752}" type="slidenum">
              <a:rPr lang="en-US" smtClean="0"/>
              <a:t>32</a:t>
            </a:fld>
            <a:endParaRPr lang="en-US"/>
          </a:p>
        </p:txBody>
      </p:sp>
      <p:sp>
        <p:nvSpPr>
          <p:cNvPr id="3" name="TextBox 2"/>
          <p:cNvSpPr txBox="1"/>
          <p:nvPr/>
        </p:nvSpPr>
        <p:spPr>
          <a:xfrm>
            <a:off x="7839128" y="1683908"/>
            <a:ext cx="374327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single-pole switch with two terminals can be used to select between two LEDs</a:t>
            </a:r>
          </a:p>
          <a:p>
            <a:pPr marL="285750" indent="-285750">
              <a:buFont typeface="Arial" panose="020B0604020202020204" pitchFamily="34" charset="0"/>
              <a:buChar char="•"/>
            </a:pPr>
            <a:r>
              <a:rPr lang="en-US" dirty="0"/>
              <a:t>Power is connected to the switch pole</a:t>
            </a:r>
          </a:p>
          <a:p>
            <a:pPr marL="285750" indent="-285750">
              <a:buFont typeface="Arial" panose="020B0604020202020204" pitchFamily="34" charset="0"/>
              <a:buChar char="•"/>
            </a:pPr>
            <a:r>
              <a:rPr lang="en-US" dirty="0"/>
              <a:t>The LEDs are connected to each terminal of the switch</a:t>
            </a:r>
          </a:p>
          <a:p>
            <a:pPr marL="285750" indent="-285750">
              <a:buFont typeface="Arial" panose="020B0604020202020204" pitchFamily="34" charset="0"/>
              <a:buChar char="•"/>
            </a:pPr>
            <a:r>
              <a:rPr lang="en-US" dirty="0"/>
              <a:t>When the switch toggles, it connects the power to one of the two LEDs.</a:t>
            </a:r>
          </a:p>
          <a:p>
            <a:endParaRPr lang="en-US" dirty="0"/>
          </a:p>
        </p:txBody>
      </p:sp>
      <p:sp>
        <p:nvSpPr>
          <p:cNvPr id="6" name="TextBox 5"/>
          <p:cNvSpPr txBox="1"/>
          <p:nvPr/>
        </p:nvSpPr>
        <p:spPr>
          <a:xfrm>
            <a:off x="291549" y="1683908"/>
            <a:ext cx="2941982" cy="4247317"/>
          </a:xfrm>
          <a:prstGeom prst="rect">
            <a:avLst/>
          </a:prstGeom>
          <a:noFill/>
        </p:spPr>
        <p:txBody>
          <a:bodyPr wrap="square" rtlCol="0">
            <a:spAutoFit/>
          </a:bodyPr>
          <a:lstStyle/>
          <a:p>
            <a:pPr marL="285750" indent="-285750">
              <a:buFont typeface="Arial" panose="020B0604020202020204" pitchFamily="34" charset="0"/>
              <a:buChar char="•"/>
            </a:pPr>
            <a:r>
              <a:rPr lang="es-ES"/>
              <a:t>Se puede utilizar un interruptor unipolar con dos terminales para seleccionar entre dos LEDs</a:t>
            </a:r>
          </a:p>
          <a:p>
            <a:pPr marL="285750" indent="-285750">
              <a:buFont typeface="Arial" panose="020B0604020202020204" pitchFamily="34" charset="0"/>
              <a:buChar char="•"/>
            </a:pPr>
            <a:r>
              <a:rPr lang="es-ES"/>
              <a:t>La alimentación se conecta al polo del interruptor</a:t>
            </a:r>
          </a:p>
          <a:p>
            <a:pPr marL="285750" indent="-285750">
              <a:buFont typeface="Arial" panose="020B0604020202020204" pitchFamily="34" charset="0"/>
              <a:buChar char="•"/>
            </a:pPr>
            <a:r>
              <a:rPr lang="es-ES"/>
              <a:t>Los LEDs están conectados a cada terminal del interruptor</a:t>
            </a:r>
          </a:p>
          <a:p>
            <a:pPr marL="285750" indent="-285750">
              <a:buFont typeface="Arial" panose="020B0604020202020204" pitchFamily="34" charset="0"/>
              <a:buChar char="•"/>
            </a:pPr>
            <a:r>
              <a:rPr lang="es-ES"/>
              <a:t>Cuando el interruptor cambia, conecta la energía a uno de los dos LEDs.</a:t>
            </a:r>
            <a:endParaRPr lang="en-US" dirty="0"/>
          </a:p>
        </p:txBody>
      </p:sp>
    </p:spTree>
    <p:extLst>
      <p:ext uri="{BB962C8B-B14F-4D97-AF65-F5344CB8AC3E}">
        <p14:creationId xmlns:p14="http://schemas.microsoft.com/office/powerpoint/2010/main" val="1501441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66" y="395886"/>
            <a:ext cx="10972800" cy="990600"/>
          </a:xfrm>
        </p:spPr>
        <p:txBody>
          <a:bodyPr>
            <a:noAutofit/>
          </a:bodyPr>
          <a:lstStyle/>
          <a:p>
            <a:r>
              <a:rPr lang="es-ES" sz="2800" dirty="0"/>
              <a:t>Proyecto 4 - Uso de conmutadores en un controlador multipunto</a:t>
            </a:r>
            <a:br>
              <a:rPr lang="en-US" sz="2800" dirty="0"/>
            </a:br>
            <a:r>
              <a:rPr lang="en-US" sz="2800" dirty="0">
                <a:latin typeface="Calibri Light" panose="020F0302020204030204" pitchFamily="34" charset="0"/>
              </a:rPr>
              <a:t>Project 4 – Using switches in a multiway controller</a:t>
            </a:r>
          </a:p>
        </p:txBody>
      </p:sp>
      <p:pic>
        <p:nvPicPr>
          <p:cNvPr id="3" name="Picture 2"/>
          <p:cNvPicPr>
            <a:picLocks noChangeAspect="1"/>
          </p:cNvPicPr>
          <p:nvPr/>
        </p:nvPicPr>
        <p:blipFill>
          <a:blip r:embed="rId2"/>
          <a:stretch>
            <a:fillRect/>
          </a:stretch>
        </p:blipFill>
        <p:spPr>
          <a:xfrm>
            <a:off x="3312952" y="1791730"/>
            <a:ext cx="4595415" cy="4631164"/>
          </a:xfrm>
          <a:prstGeom prst="rect">
            <a:avLst/>
          </a:prstGeom>
        </p:spPr>
      </p:pic>
      <p:sp>
        <p:nvSpPr>
          <p:cNvPr id="5" name="Slide Number Placeholder 4"/>
          <p:cNvSpPr>
            <a:spLocks noGrp="1"/>
          </p:cNvSpPr>
          <p:nvPr>
            <p:ph type="sldNum" sz="quarter" idx="12"/>
          </p:nvPr>
        </p:nvSpPr>
        <p:spPr/>
        <p:txBody>
          <a:bodyPr/>
          <a:lstStyle/>
          <a:p>
            <a:fld id="{8C71CAF9-4461-454A-B702-D536C3775752}" type="slidenum">
              <a:rPr lang="en-US" smtClean="0"/>
              <a:t>33</a:t>
            </a:fld>
            <a:endParaRPr lang="en-US"/>
          </a:p>
        </p:txBody>
      </p:sp>
      <p:sp>
        <p:nvSpPr>
          <p:cNvPr id="4" name="TextBox 3"/>
          <p:cNvSpPr txBox="1"/>
          <p:nvPr/>
        </p:nvSpPr>
        <p:spPr>
          <a:xfrm>
            <a:off x="7908367" y="1478820"/>
            <a:ext cx="376876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This circuit is sometimes found in hallway lighting</a:t>
            </a:r>
          </a:p>
          <a:p>
            <a:pPr marL="285750" indent="-285750">
              <a:buFont typeface="Arial" panose="020B0604020202020204" pitchFamily="34" charset="0"/>
              <a:buChar char="•"/>
            </a:pPr>
            <a:r>
              <a:rPr lang="en-US" dirty="0"/>
              <a:t>Two switches can be used to turn on a light when entering a hallway, then turn it off when leaving</a:t>
            </a:r>
          </a:p>
          <a:p>
            <a:pPr marL="285750" indent="-285750">
              <a:buFont typeface="Arial" panose="020B0604020202020204" pitchFamily="34" charset="0"/>
              <a:buChar char="•"/>
            </a:pPr>
            <a:r>
              <a:rPr lang="en-US" dirty="0"/>
              <a:t>The circuit uses two switches</a:t>
            </a:r>
          </a:p>
          <a:p>
            <a:pPr marL="285750" indent="-285750">
              <a:buFont typeface="Arial" panose="020B0604020202020204" pitchFamily="34" charset="0"/>
              <a:buChar char="•"/>
            </a:pPr>
            <a:r>
              <a:rPr lang="en-US" dirty="0"/>
              <a:t>The power and the lamp are connected to the poles of the two switches</a:t>
            </a:r>
          </a:p>
          <a:p>
            <a:pPr marL="285750" indent="-285750">
              <a:buFont typeface="Arial" panose="020B0604020202020204" pitchFamily="34" charset="0"/>
              <a:buChar char="•"/>
            </a:pPr>
            <a:r>
              <a:rPr lang="en-US" dirty="0"/>
              <a:t>The terminal portion of the switches are connected to each other</a:t>
            </a:r>
          </a:p>
          <a:p>
            <a:pPr marL="285750" indent="-285750">
              <a:buFont typeface="Arial" panose="020B0604020202020204" pitchFamily="34" charset="0"/>
              <a:buChar char="•"/>
            </a:pPr>
            <a:r>
              <a:rPr lang="en-US" dirty="0"/>
              <a:t>The circuit works because one side of the switch will always complete the circuit and one side will always break the circuit</a:t>
            </a:r>
          </a:p>
          <a:p>
            <a:endParaRPr lang="en-US" dirty="0"/>
          </a:p>
        </p:txBody>
      </p:sp>
      <p:sp>
        <p:nvSpPr>
          <p:cNvPr id="6" name="TextBox 5"/>
          <p:cNvSpPr txBox="1"/>
          <p:nvPr/>
        </p:nvSpPr>
        <p:spPr>
          <a:xfrm>
            <a:off x="159027" y="1386486"/>
            <a:ext cx="3153926" cy="5016758"/>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circuito se encuentra a veces en la iluminación del pasillo</a:t>
            </a:r>
          </a:p>
          <a:p>
            <a:pPr marL="285750" indent="-285750">
              <a:buFont typeface="Arial" panose="020B0604020202020204" pitchFamily="34" charset="0"/>
              <a:buChar char="•"/>
            </a:pPr>
            <a:r>
              <a:rPr lang="es-ES" sz="1600" dirty="0"/>
              <a:t>Dos interruptores se pueden utilizar para encender una luz al entrar en un pasillo, luego apagarlo al salir</a:t>
            </a:r>
          </a:p>
          <a:p>
            <a:pPr marL="285750" indent="-285750">
              <a:buFont typeface="Arial" panose="020B0604020202020204" pitchFamily="34" charset="0"/>
              <a:buChar char="•"/>
            </a:pPr>
            <a:r>
              <a:rPr lang="es-ES" sz="1600" dirty="0"/>
              <a:t>El circuito utiliza dos interruptores</a:t>
            </a:r>
          </a:p>
          <a:p>
            <a:pPr marL="285750" indent="-285750">
              <a:buFont typeface="Arial" panose="020B0604020202020204" pitchFamily="34" charset="0"/>
              <a:buChar char="•"/>
            </a:pPr>
            <a:r>
              <a:rPr lang="es-ES" sz="1600" dirty="0"/>
              <a:t>La alimentación y la lámpara están conectadas a los polos de los dos interruptores</a:t>
            </a:r>
          </a:p>
          <a:p>
            <a:pPr marL="285750" indent="-285750">
              <a:buFont typeface="Arial" panose="020B0604020202020204" pitchFamily="34" charset="0"/>
              <a:buChar char="•"/>
            </a:pPr>
            <a:r>
              <a:rPr lang="es-ES" sz="1600" dirty="0"/>
              <a:t>La parte terminal de los interruptores está conectada entre sí</a:t>
            </a:r>
          </a:p>
          <a:p>
            <a:pPr marL="285750" indent="-285750">
              <a:buFont typeface="Arial" panose="020B0604020202020204" pitchFamily="34" charset="0"/>
              <a:buChar char="•"/>
            </a:pPr>
            <a:r>
              <a:rPr lang="es-ES" sz="1600" dirty="0"/>
              <a:t>El circuito funciona porque un lado del interruptor siempre completará el circuito y un lado siempre romperá el circuito</a:t>
            </a:r>
            <a:endParaRPr lang="en-US" sz="1600" dirty="0"/>
          </a:p>
        </p:txBody>
      </p:sp>
    </p:spTree>
    <p:extLst>
      <p:ext uri="{BB962C8B-B14F-4D97-AF65-F5344CB8AC3E}">
        <p14:creationId xmlns:p14="http://schemas.microsoft.com/office/powerpoint/2010/main" val="372731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Relés</a:t>
            </a:r>
            <a:br>
              <a:rPr lang="en-US" dirty="0"/>
            </a:br>
            <a:r>
              <a:rPr lang="en-US" dirty="0">
                <a:latin typeface="Calibri Light" panose="020F0302020204030204" pitchFamily="34" charset="0"/>
              </a:rPr>
              <a:t>Relays</a:t>
            </a:r>
          </a:p>
        </p:txBody>
      </p:sp>
      <p:sp>
        <p:nvSpPr>
          <p:cNvPr id="3" name="Content Placeholder 2"/>
          <p:cNvSpPr>
            <a:spLocks noGrp="1"/>
          </p:cNvSpPr>
          <p:nvPr>
            <p:ph sz="half" idx="1"/>
          </p:nvPr>
        </p:nvSpPr>
        <p:spPr>
          <a:xfrm>
            <a:off x="609600" y="1673352"/>
            <a:ext cx="3009363" cy="4718304"/>
          </a:xfrm>
        </p:spPr>
        <p:txBody>
          <a:bodyPr>
            <a:normAutofit fontScale="55000" lnSpcReduction="20000"/>
          </a:bodyPr>
          <a:lstStyle/>
          <a:p>
            <a:r>
              <a:rPr lang="es-ES" dirty="0"/>
              <a:t>Los relés son interruptores mecánicos accionados por un electroimán</a:t>
            </a:r>
          </a:p>
          <a:p>
            <a:r>
              <a:rPr lang="es-ES" dirty="0"/>
              <a:t>Cuando el electroimán está apagado, la parte central está conectada al lado "normalmente cerrado" del relé.</a:t>
            </a:r>
          </a:p>
          <a:p>
            <a:r>
              <a:rPr lang="es-ES" dirty="0"/>
              <a:t>Cuando el electroimán está encendido, la parte central está conectada al lado "normalmente abierto" del relé</a:t>
            </a:r>
          </a:p>
          <a:p>
            <a:r>
              <a:rPr lang="es-ES" dirty="0"/>
              <a:t>Los relés han existido desde hace mucho tiempo pero siguen siendo muy útiles</a:t>
            </a:r>
          </a:p>
          <a:p>
            <a:r>
              <a:rPr lang="es-ES" dirty="0"/>
              <a:t>Pueden utilizarse para conmutar circuitos de corriente alta utilizando una corriente de entrada más baja</a:t>
            </a:r>
          </a:p>
          <a:p>
            <a:r>
              <a:rPr lang="es-ES"/>
              <a:t>También se pueden utilizar para crear zumbadores o intermitentes</a:t>
            </a:r>
            <a:endParaRPr lang="en-US"/>
          </a:p>
        </p:txBody>
      </p:sp>
      <p:sp>
        <p:nvSpPr>
          <p:cNvPr id="4" name="Content Placeholder 3"/>
          <p:cNvSpPr>
            <a:spLocks noGrp="1"/>
          </p:cNvSpPr>
          <p:nvPr>
            <p:ph sz="half" idx="2"/>
          </p:nvPr>
        </p:nvSpPr>
        <p:spPr>
          <a:xfrm>
            <a:off x="7881870" y="1673352"/>
            <a:ext cx="3700530" cy="4718304"/>
          </a:xfrm>
        </p:spPr>
        <p:txBody>
          <a:bodyPr>
            <a:normAutofit fontScale="62500" lnSpcReduction="20000"/>
          </a:bodyPr>
          <a:lstStyle/>
          <a:p>
            <a:r>
              <a:rPr lang="en-US" dirty="0"/>
              <a:t>Relays are mechanical switches actuated by an electromagnet</a:t>
            </a:r>
          </a:p>
          <a:p>
            <a:r>
              <a:rPr lang="en-US" dirty="0"/>
              <a:t>When the electromagnet is off, the center portion is connected to the “normally closed” side of the relay.</a:t>
            </a:r>
          </a:p>
          <a:p>
            <a:r>
              <a:rPr lang="en-US" dirty="0"/>
              <a:t>When the electromagnet is on, the center portion is connected to the “normally open” side of the relay</a:t>
            </a:r>
          </a:p>
          <a:p>
            <a:r>
              <a:rPr lang="en-US" dirty="0"/>
              <a:t>Relays have been around for a long time but are still very useful</a:t>
            </a:r>
          </a:p>
          <a:p>
            <a:r>
              <a:rPr lang="en-US" dirty="0"/>
              <a:t>They can be used to switch high-current circuits using a lower input current</a:t>
            </a:r>
          </a:p>
          <a:p>
            <a:r>
              <a:rPr lang="en-US" dirty="0"/>
              <a:t>They can also be used to create buzzers or flashers</a:t>
            </a:r>
          </a:p>
        </p:txBody>
      </p:sp>
      <p:pic>
        <p:nvPicPr>
          <p:cNvPr id="5" name="Picture 4"/>
          <p:cNvPicPr>
            <a:picLocks noChangeAspect="1"/>
          </p:cNvPicPr>
          <p:nvPr/>
        </p:nvPicPr>
        <p:blipFill>
          <a:blip r:embed="rId2"/>
          <a:stretch>
            <a:fillRect/>
          </a:stretch>
        </p:blipFill>
        <p:spPr>
          <a:xfrm>
            <a:off x="9719187" y="442387"/>
            <a:ext cx="1571164" cy="117262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34</a:t>
            </a:fld>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646" y="2081212"/>
            <a:ext cx="3905250"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428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Condensadores</a:t>
            </a:r>
            <a:br>
              <a:rPr lang="en-US" dirty="0"/>
            </a:br>
            <a:r>
              <a:rPr lang="en-US" dirty="0">
                <a:latin typeface="Calibri Light" panose="020F0302020204030204" pitchFamily="34" charset="0"/>
              </a:rPr>
              <a:t>Capacitors</a:t>
            </a:r>
          </a:p>
        </p:txBody>
      </p:sp>
      <p:sp>
        <p:nvSpPr>
          <p:cNvPr id="3" name="Content Placeholder 2"/>
          <p:cNvSpPr>
            <a:spLocks noGrp="1"/>
          </p:cNvSpPr>
          <p:nvPr>
            <p:ph sz="half" idx="1"/>
          </p:nvPr>
        </p:nvSpPr>
        <p:spPr>
          <a:xfrm>
            <a:off x="609600" y="1673352"/>
            <a:ext cx="3163910" cy="4718304"/>
          </a:xfrm>
        </p:spPr>
        <p:txBody>
          <a:bodyPr>
            <a:normAutofit fontScale="62500" lnSpcReduction="20000"/>
          </a:bodyPr>
          <a:lstStyle/>
          <a:p>
            <a:r>
              <a:rPr lang="es-ES" dirty="0"/>
              <a:t>Los condensadores almacenan la corriente eléctrica durante un corto tiempo y luego la descargan</a:t>
            </a:r>
          </a:p>
          <a:p>
            <a:r>
              <a:rPr lang="es-ES" dirty="0"/>
              <a:t>Hay dos tipos de condensadores: cerámica y electrolítica</a:t>
            </a:r>
          </a:p>
          <a:p>
            <a:r>
              <a:rPr lang="es-ES" dirty="0"/>
              <a:t>Los condensadores electrolíticos están polarizados y tienen una capacidad mayor que los condensadores cerámicos</a:t>
            </a:r>
          </a:p>
          <a:p>
            <a:r>
              <a:rPr lang="es-ES" dirty="0"/>
              <a:t>Los condensadores se pueden utilizar para suavizar una corriente fluctuante o introducir un pulso en una corriente constante</a:t>
            </a:r>
            <a:endParaRPr lang="en-US"/>
          </a:p>
        </p:txBody>
      </p:sp>
      <p:sp>
        <p:nvSpPr>
          <p:cNvPr id="4" name="Content Placeholder 3"/>
          <p:cNvSpPr>
            <a:spLocks noGrp="1"/>
          </p:cNvSpPr>
          <p:nvPr>
            <p:ph sz="half" idx="2"/>
          </p:nvPr>
        </p:nvSpPr>
        <p:spPr>
          <a:xfrm>
            <a:off x="7830354" y="1673352"/>
            <a:ext cx="3752045" cy="4718304"/>
          </a:xfrm>
        </p:spPr>
        <p:txBody>
          <a:bodyPr>
            <a:normAutofit fontScale="77500" lnSpcReduction="20000"/>
          </a:bodyPr>
          <a:lstStyle/>
          <a:p>
            <a:r>
              <a:rPr lang="en-US" dirty="0"/>
              <a:t>Capacitors store electrical current for a short time then discharge it</a:t>
            </a:r>
          </a:p>
          <a:p>
            <a:r>
              <a:rPr lang="en-US" dirty="0"/>
              <a:t>There are two types of capacitors – ceramic and electrolytic</a:t>
            </a:r>
          </a:p>
          <a:p>
            <a:r>
              <a:rPr lang="en-US" dirty="0"/>
              <a:t>Electrolytic capacitors are polarized and have a greater capacity than ceramic capacitors</a:t>
            </a:r>
          </a:p>
          <a:p>
            <a:r>
              <a:rPr lang="en-US" dirty="0"/>
              <a:t>Capacitors can be used to smooth out a fluctuating current or introduce a pulse in a steady current</a:t>
            </a:r>
          </a:p>
        </p:txBody>
      </p:sp>
      <p:pic>
        <p:nvPicPr>
          <p:cNvPr id="5" name="Picture 4"/>
          <p:cNvPicPr>
            <a:picLocks noChangeAspect="1"/>
          </p:cNvPicPr>
          <p:nvPr/>
        </p:nvPicPr>
        <p:blipFill>
          <a:blip r:embed="rId2"/>
          <a:stretch>
            <a:fillRect/>
          </a:stretch>
        </p:blipFill>
        <p:spPr>
          <a:xfrm>
            <a:off x="9696450" y="428625"/>
            <a:ext cx="1885950" cy="109537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35</a:t>
            </a:fld>
            <a:endParaRPr lang="en-US"/>
          </a:p>
        </p:txBody>
      </p:sp>
      <p:sp>
        <p:nvSpPr>
          <p:cNvPr id="8" name="AutoShape 4" descr="Image result for electrolytic capacitor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electrolytic capacitor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4920758" y="1523999"/>
            <a:ext cx="1634857" cy="3958246"/>
            <a:chOff x="4753331" y="1523999"/>
            <a:chExt cx="1634857" cy="3958246"/>
          </a:xfrm>
        </p:grpSpPr>
        <p:pic>
          <p:nvPicPr>
            <p:cNvPr id="2050" name="Picture 2" descr="Image result for ceramic capacitor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31" y="1523999"/>
              <a:ext cx="1534917" cy="14775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29060" y="2897746"/>
              <a:ext cx="1534917" cy="369332"/>
            </a:xfrm>
            <a:prstGeom prst="rect">
              <a:avLst/>
            </a:prstGeom>
            <a:noFill/>
          </p:spPr>
          <p:txBody>
            <a:bodyPr wrap="square" rtlCol="0">
              <a:spAutoFit/>
            </a:bodyPr>
            <a:lstStyle/>
            <a:p>
              <a:pPr algn="ctr"/>
              <a:r>
                <a:rPr lang="en-US" dirty="0"/>
                <a:t>Ceramic</a:t>
              </a:r>
            </a:p>
          </p:txBody>
        </p:sp>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88" y="3548398"/>
              <a:ext cx="1485900"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853568" y="5112913"/>
              <a:ext cx="1485900" cy="369332"/>
            </a:xfrm>
            <a:prstGeom prst="rect">
              <a:avLst/>
            </a:prstGeom>
            <a:noFill/>
          </p:spPr>
          <p:txBody>
            <a:bodyPr wrap="square" rtlCol="0">
              <a:spAutoFit/>
            </a:bodyPr>
            <a:lstStyle/>
            <a:p>
              <a:r>
                <a:rPr lang="en-US" dirty="0"/>
                <a:t>Electrolytic</a:t>
              </a:r>
            </a:p>
          </p:txBody>
        </p:sp>
      </p:grpSp>
    </p:spTree>
    <p:extLst>
      <p:ext uri="{BB962C8B-B14F-4D97-AF65-F5344CB8AC3E}">
        <p14:creationId xmlns:p14="http://schemas.microsoft.com/office/powerpoint/2010/main" val="2486266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Uso</a:t>
            </a:r>
            <a:r>
              <a:rPr lang="en-US" dirty="0"/>
              <a:t> de </a:t>
            </a:r>
            <a:r>
              <a:rPr lang="en-US" dirty="0" err="1"/>
              <a:t>condensadores</a:t>
            </a:r>
            <a:br>
              <a:rPr lang="en-US" dirty="0"/>
            </a:br>
            <a:r>
              <a:rPr lang="en-US" dirty="0">
                <a:latin typeface="Calibri Light" panose="020F0302020204030204" pitchFamily="34" charset="0"/>
              </a:rPr>
              <a:t>Using Capacitors</a:t>
            </a:r>
          </a:p>
        </p:txBody>
      </p:sp>
      <p:sp>
        <p:nvSpPr>
          <p:cNvPr id="3" name="Content Placeholder 2"/>
          <p:cNvSpPr>
            <a:spLocks noGrp="1"/>
          </p:cNvSpPr>
          <p:nvPr>
            <p:ph sz="half" idx="1"/>
          </p:nvPr>
        </p:nvSpPr>
        <p:spPr>
          <a:xfrm>
            <a:off x="331304" y="1673352"/>
            <a:ext cx="3751299" cy="4718304"/>
          </a:xfrm>
        </p:spPr>
        <p:txBody>
          <a:bodyPr>
            <a:normAutofit/>
          </a:bodyPr>
          <a:lstStyle/>
          <a:p>
            <a:r>
              <a:rPr lang="es-ES" sz="1800" b="1" dirty="0">
                <a:solidFill>
                  <a:srgbClr val="FF0000"/>
                </a:solidFill>
              </a:rPr>
              <a:t>Tenga mucho cuidado al manejar grandes condensadores</a:t>
            </a:r>
            <a:r>
              <a:rPr lang="es-ES" sz="1800" dirty="0"/>
              <a:t>, que pueden contener una cantidad letal de energía cuando se carga. Siempre asegúrese de descargarlos primero usando una resistencia apropiada.</a:t>
            </a:r>
          </a:p>
          <a:p>
            <a:endParaRPr lang="es-ES" sz="1800" dirty="0"/>
          </a:p>
          <a:p>
            <a:r>
              <a:rPr lang="es-ES" sz="1800" dirty="0"/>
              <a:t>Los condensadores electrolíticos están polarizados - no conecte el condensador al lado equivocado del circuito</a:t>
            </a:r>
            <a:endParaRPr lang="en-US" sz="1800" dirty="0"/>
          </a:p>
        </p:txBody>
      </p:sp>
      <p:sp>
        <p:nvSpPr>
          <p:cNvPr id="4" name="Content Placeholder 3"/>
          <p:cNvSpPr>
            <a:spLocks noGrp="1"/>
          </p:cNvSpPr>
          <p:nvPr>
            <p:ph sz="half" idx="2"/>
          </p:nvPr>
        </p:nvSpPr>
        <p:spPr>
          <a:xfrm>
            <a:off x="8474299" y="1893193"/>
            <a:ext cx="3438659" cy="4511341"/>
          </a:xfrm>
        </p:spPr>
        <p:txBody>
          <a:bodyPr>
            <a:normAutofit/>
          </a:bodyPr>
          <a:lstStyle/>
          <a:p>
            <a:r>
              <a:rPr lang="en-US" sz="1800" b="1" dirty="0">
                <a:solidFill>
                  <a:srgbClr val="FF0000"/>
                </a:solidFill>
              </a:rPr>
              <a:t>Be very careful when handling large capacitors</a:t>
            </a:r>
            <a:r>
              <a:rPr lang="en-US" sz="1800" dirty="0"/>
              <a:t>, which can hold a lethal amount of energy when charged. Always make sure to discharge them first by using an appropriate resistor.</a:t>
            </a:r>
          </a:p>
          <a:p>
            <a:endParaRPr lang="en-US" sz="1800" dirty="0"/>
          </a:p>
          <a:p>
            <a:r>
              <a:rPr lang="en-US" sz="1800" dirty="0"/>
              <a:t>Electrolytic capacitors are polarized – don’t connect the capacitor to the wrong side of the circuit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36</a:t>
            </a:fld>
            <a:endParaRPr lang="en-US"/>
          </a:p>
        </p:txBody>
      </p:sp>
      <p:pic>
        <p:nvPicPr>
          <p:cNvPr id="6"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178" y="535137"/>
            <a:ext cx="1379411" cy="12163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4912" y="2401986"/>
            <a:ext cx="4439387" cy="245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0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Proyecto 5 - LED parpadeante utilizando un relé</a:t>
            </a:r>
            <a:br>
              <a:rPr lang="en-US" sz="3200" dirty="0"/>
            </a:br>
            <a:r>
              <a:rPr lang="en-US" sz="3200" dirty="0">
                <a:latin typeface="Calibri Light" panose="020F0302020204030204" pitchFamily="34" charset="0"/>
              </a:rPr>
              <a:t>Project 5 – Flickering LED Using a Relay</a:t>
            </a:r>
          </a:p>
        </p:txBody>
      </p:sp>
      <p:pic>
        <p:nvPicPr>
          <p:cNvPr id="8" name="Picture 7"/>
          <p:cNvPicPr>
            <a:picLocks noChangeAspect="1"/>
          </p:cNvPicPr>
          <p:nvPr/>
        </p:nvPicPr>
        <p:blipFill>
          <a:blip r:embed="rId2"/>
          <a:stretch>
            <a:fillRect/>
          </a:stretch>
        </p:blipFill>
        <p:spPr>
          <a:xfrm>
            <a:off x="2669059" y="1626502"/>
            <a:ext cx="6390350" cy="4524084"/>
          </a:xfrm>
          <a:prstGeom prst="rect">
            <a:avLst/>
          </a:prstGeom>
        </p:spPr>
      </p:pic>
      <p:sp>
        <p:nvSpPr>
          <p:cNvPr id="9" name="Slide Number Placeholder 8"/>
          <p:cNvSpPr>
            <a:spLocks noGrp="1"/>
          </p:cNvSpPr>
          <p:nvPr>
            <p:ph type="sldNum" sz="quarter" idx="11"/>
          </p:nvPr>
        </p:nvSpPr>
        <p:spPr>
          <a:xfrm>
            <a:off x="9666515" y="6511953"/>
            <a:ext cx="1931851" cy="329184"/>
          </a:xfrm>
        </p:spPr>
        <p:txBody>
          <a:bodyPr/>
          <a:lstStyle/>
          <a:p>
            <a:fld id="{8C71CAF9-4461-454A-B702-D536C3775752}" type="slidenum">
              <a:rPr lang="en-US" smtClean="0"/>
              <a:t>37</a:t>
            </a:fld>
            <a:endParaRPr lang="en-US"/>
          </a:p>
        </p:txBody>
      </p:sp>
      <p:sp>
        <p:nvSpPr>
          <p:cNvPr id="3" name="TextBox 2"/>
          <p:cNvSpPr txBox="1"/>
          <p:nvPr/>
        </p:nvSpPr>
        <p:spPr>
          <a:xfrm>
            <a:off x="9059409" y="1626502"/>
            <a:ext cx="313259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When power is applied to the relay magnet, it breaks its own circuit, causing it to revert 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capacitor controls how fast power returns to the magnet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larger the capacitor, the longer the time to recharge, and the slower the flash rate</a:t>
            </a:r>
          </a:p>
          <a:p>
            <a:endParaRPr lang="en-US" dirty="0"/>
          </a:p>
        </p:txBody>
      </p:sp>
      <p:sp>
        <p:nvSpPr>
          <p:cNvPr id="4" name="TextBox 3"/>
          <p:cNvSpPr txBox="1"/>
          <p:nvPr/>
        </p:nvSpPr>
        <p:spPr>
          <a:xfrm>
            <a:off x="291548" y="1524000"/>
            <a:ext cx="2252869" cy="4770537"/>
          </a:xfrm>
          <a:prstGeom prst="rect">
            <a:avLst/>
          </a:prstGeom>
          <a:noFill/>
        </p:spPr>
        <p:txBody>
          <a:bodyPr wrap="square" rtlCol="0">
            <a:spAutoFit/>
          </a:bodyPr>
          <a:lstStyle/>
          <a:p>
            <a:pPr marL="285750" indent="-285750">
              <a:buFont typeface="Arial" panose="020B0604020202020204" pitchFamily="34" charset="0"/>
              <a:buChar char="•"/>
            </a:pPr>
            <a:r>
              <a:rPr lang="es-ES" sz="1600" dirty="0"/>
              <a:t>Cuando se aplica potencia al imán del relé, rompe su propio circuito, provocando que se vuelva a invertir</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El condensador controla la velocidad de retorno de la energía al imán</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Cuanto mayor sea el condensador, mayor será el tiempo de recarga y más lenta será la velocidad del flash</a:t>
            </a:r>
            <a:endParaRPr lang="en-US" sz="1600" dirty="0"/>
          </a:p>
        </p:txBody>
      </p:sp>
    </p:spTree>
    <p:extLst>
      <p:ext uri="{BB962C8B-B14F-4D97-AF65-F5344CB8AC3E}">
        <p14:creationId xmlns:p14="http://schemas.microsoft.com/office/powerpoint/2010/main" val="307699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Proyecto 6 - Flashes </a:t>
            </a:r>
            <a:r>
              <a:rPr lang="en-US" dirty="0" err="1"/>
              <a:t>alternos</a:t>
            </a:r>
            <a:br>
              <a:rPr lang="en-US" dirty="0"/>
            </a:br>
            <a:r>
              <a:rPr lang="en-US" dirty="0">
                <a:latin typeface="Calibri Light" panose="020F0302020204030204" pitchFamily="34" charset="0"/>
              </a:rPr>
              <a:t>Project 6 – Alternating Flashers</a:t>
            </a:r>
          </a:p>
        </p:txBody>
      </p:sp>
      <p:pic>
        <p:nvPicPr>
          <p:cNvPr id="7" name="Picture 6"/>
          <p:cNvPicPr>
            <a:picLocks noChangeAspect="1"/>
          </p:cNvPicPr>
          <p:nvPr/>
        </p:nvPicPr>
        <p:blipFill>
          <a:blip r:embed="rId2"/>
          <a:stretch>
            <a:fillRect/>
          </a:stretch>
        </p:blipFill>
        <p:spPr>
          <a:xfrm>
            <a:off x="2557670" y="1658366"/>
            <a:ext cx="6178557" cy="4374145"/>
          </a:xfrm>
          <a:prstGeom prst="rect">
            <a:avLst/>
          </a:prstGeom>
        </p:spPr>
      </p:pic>
      <p:sp>
        <p:nvSpPr>
          <p:cNvPr id="8" name="Slide Number Placeholder 7"/>
          <p:cNvSpPr>
            <a:spLocks noGrp="1"/>
          </p:cNvSpPr>
          <p:nvPr>
            <p:ph type="sldNum" sz="quarter" idx="12"/>
          </p:nvPr>
        </p:nvSpPr>
        <p:spPr/>
        <p:txBody>
          <a:bodyPr/>
          <a:lstStyle/>
          <a:p>
            <a:fld id="{8C71CAF9-4461-454A-B702-D536C3775752}" type="slidenum">
              <a:rPr lang="en-US" smtClean="0"/>
              <a:t>38</a:t>
            </a:fld>
            <a:endParaRPr lang="en-US"/>
          </a:p>
        </p:txBody>
      </p:sp>
      <p:sp>
        <p:nvSpPr>
          <p:cNvPr id="2" name="TextBox 1"/>
          <p:cNvSpPr txBox="1"/>
          <p:nvPr/>
        </p:nvSpPr>
        <p:spPr>
          <a:xfrm>
            <a:off x="8625016" y="1658366"/>
            <a:ext cx="3323967"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This circuit is very similar to Project 3 – Alternating LEDs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 that the relay is a switch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connecting a second LED to the opposite terminal, the circuit will automatically alternate between the two LEDs</a:t>
            </a:r>
          </a:p>
        </p:txBody>
      </p:sp>
      <p:sp>
        <p:nvSpPr>
          <p:cNvPr id="3" name="TextBox 2"/>
          <p:cNvSpPr txBox="1"/>
          <p:nvPr/>
        </p:nvSpPr>
        <p:spPr>
          <a:xfrm>
            <a:off x="172277" y="1658366"/>
            <a:ext cx="2173357" cy="4031873"/>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circuito es muy similar al Project 3 - </a:t>
            </a:r>
            <a:r>
              <a:rPr lang="es-ES" sz="1600" dirty="0" err="1"/>
              <a:t>Alternating</a:t>
            </a:r>
            <a:r>
              <a:rPr lang="es-ES" sz="1600" dirty="0"/>
              <a:t> </a:t>
            </a:r>
            <a:r>
              <a:rPr lang="es-ES" sz="1600" dirty="0" err="1"/>
              <a:t>LEDs</a:t>
            </a:r>
            <a:endParaRPr lang="es-ES" sz="1600" dirty="0"/>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Recuerde que el relé es un interruptor</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Conectando un segundo LED al terminal opuesto, el circuito alternará automáticamente entre los dos LED</a:t>
            </a:r>
            <a:endParaRPr lang="en-US" sz="1600" dirty="0"/>
          </a:p>
        </p:txBody>
      </p:sp>
    </p:spTree>
    <p:extLst>
      <p:ext uri="{BB962C8B-B14F-4D97-AF65-F5344CB8AC3E}">
        <p14:creationId xmlns:p14="http://schemas.microsoft.com/office/powerpoint/2010/main" val="376559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Proyecto 7 - Cambio de la velocidad de parpadeo</a:t>
            </a:r>
            <a:br>
              <a:rPr lang="es-ES" dirty="0"/>
            </a:br>
            <a:r>
              <a:rPr lang="en-US" dirty="0">
                <a:latin typeface="Calibri Light" panose="020F0302020204030204" pitchFamily="34" charset="0"/>
              </a:rPr>
              <a:t>Project 7 – Changing Flicker Rate</a:t>
            </a:r>
          </a:p>
        </p:txBody>
      </p:sp>
      <p:pic>
        <p:nvPicPr>
          <p:cNvPr id="6" name="Picture 5"/>
          <p:cNvPicPr>
            <a:picLocks noChangeAspect="1"/>
          </p:cNvPicPr>
          <p:nvPr/>
        </p:nvPicPr>
        <p:blipFill>
          <a:blip r:embed="rId2"/>
          <a:stretch>
            <a:fillRect/>
          </a:stretch>
        </p:blipFill>
        <p:spPr>
          <a:xfrm>
            <a:off x="3282137" y="1716824"/>
            <a:ext cx="5898937" cy="4652950"/>
          </a:xfrm>
          <a:prstGeom prst="rect">
            <a:avLst/>
          </a:prstGeom>
        </p:spPr>
      </p:pic>
      <p:sp>
        <p:nvSpPr>
          <p:cNvPr id="2" name="Slide Number Placeholder 1"/>
          <p:cNvSpPr>
            <a:spLocks noGrp="1"/>
          </p:cNvSpPr>
          <p:nvPr>
            <p:ph type="sldNum" sz="quarter" idx="12"/>
          </p:nvPr>
        </p:nvSpPr>
        <p:spPr/>
        <p:txBody>
          <a:bodyPr/>
          <a:lstStyle/>
          <a:p>
            <a:fld id="{8C71CAF9-4461-454A-B702-D536C3775752}" type="slidenum">
              <a:rPr lang="en-US" smtClean="0"/>
              <a:t>39</a:t>
            </a:fld>
            <a:endParaRPr lang="en-US"/>
          </a:p>
        </p:txBody>
      </p:sp>
      <p:sp>
        <p:nvSpPr>
          <p:cNvPr id="3" name="TextBox 2"/>
          <p:cNvSpPr txBox="1"/>
          <p:nvPr/>
        </p:nvSpPr>
        <p:spPr>
          <a:xfrm>
            <a:off x="9181074" y="1524000"/>
            <a:ext cx="276791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Recall that different capacitors will recharge at different rates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example, a switch is used to select between two capacitors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two capacitors have different recharge rates, causing the relays to active and the LEDs to flash at different rates</a:t>
            </a:r>
          </a:p>
        </p:txBody>
      </p:sp>
      <p:sp>
        <p:nvSpPr>
          <p:cNvPr id="4" name="TextBox 3"/>
          <p:cNvSpPr txBox="1"/>
          <p:nvPr/>
        </p:nvSpPr>
        <p:spPr>
          <a:xfrm>
            <a:off x="185605" y="1524000"/>
            <a:ext cx="2729948" cy="4524315"/>
          </a:xfrm>
          <a:prstGeom prst="rect">
            <a:avLst/>
          </a:prstGeom>
          <a:noFill/>
        </p:spPr>
        <p:txBody>
          <a:bodyPr wrap="square" rtlCol="0">
            <a:spAutoFit/>
          </a:bodyPr>
          <a:lstStyle/>
          <a:p>
            <a:pPr marL="285750" indent="-285750">
              <a:buFont typeface="Arial" panose="020B0604020202020204" pitchFamily="34" charset="0"/>
              <a:buChar char="•"/>
            </a:pPr>
            <a:r>
              <a:rPr lang="es-ES" sz="1600" dirty="0"/>
              <a:t>Recuerde que los diferentes condensadores se recarga a diferentes velocidades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En este ejemplo, se utiliza un conmutador para seleccionar entre dos condensadores</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Los dos condensadores tienen diferentes velocidades de recarga, haciendo que los relés se activen y los LED parpadeen a diferentes velocidades</a:t>
            </a:r>
            <a:endParaRPr lang="en-US" sz="1600" dirty="0"/>
          </a:p>
        </p:txBody>
      </p:sp>
    </p:spTree>
    <p:extLst>
      <p:ext uri="{BB962C8B-B14F-4D97-AF65-F5344CB8AC3E}">
        <p14:creationId xmlns:p14="http://schemas.microsoft.com/office/powerpoint/2010/main" val="389585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 Principio...</a:t>
            </a:r>
            <a:br>
              <a:rPr lang="en-US" dirty="0">
                <a:solidFill>
                  <a:schemeClr val="tx1"/>
                </a:solidFill>
              </a:rPr>
            </a:br>
            <a:r>
              <a:rPr lang="en-US" dirty="0"/>
              <a:t>In the Beginning…</a:t>
            </a:r>
          </a:p>
        </p:txBody>
      </p:sp>
      <p:sp>
        <p:nvSpPr>
          <p:cNvPr id="3" name="Content Placeholder 2"/>
          <p:cNvSpPr>
            <a:spLocks noGrp="1"/>
          </p:cNvSpPr>
          <p:nvPr>
            <p:ph sz="half" idx="1"/>
          </p:nvPr>
        </p:nvSpPr>
        <p:spPr/>
        <p:txBody>
          <a:bodyPr vert="horz" lIns="91440" tIns="45720" rIns="91440" bIns="45720" rtlCol="0" anchor="t">
            <a:normAutofit/>
          </a:bodyPr>
          <a:lstStyle/>
          <a:p>
            <a:pPr marL="0" indent="0">
              <a:buNone/>
            </a:pPr>
            <a:r>
              <a:rPr lang="en-US" dirty="0"/>
              <a:t>En el principio, Dios </a:t>
            </a:r>
            <a:r>
              <a:rPr lang="en-US" dirty="0" err="1"/>
              <a:t>creó</a:t>
            </a:r>
            <a:r>
              <a:rPr lang="en-US" dirty="0"/>
              <a:t> los cielos y la </a:t>
            </a:r>
            <a:r>
              <a:rPr lang="en-US" dirty="0" err="1"/>
              <a:t>tierra ... Dios</a:t>
            </a:r>
            <a:r>
              <a:rPr lang="en-US" dirty="0"/>
              <a:t> dijo: "Sea la luz"</a:t>
            </a:r>
          </a:p>
          <a:p>
            <a:pPr marL="0" indent="0">
              <a:buNone/>
            </a:pPr>
            <a:endParaRPr lang="en-US" dirty="0"/>
          </a:p>
          <a:p>
            <a:pPr marL="0" indent="0">
              <a:buNone/>
            </a:pPr>
            <a:r>
              <a:rPr lang="en-US" dirty="0"/>
              <a:t>En este curso, todo lo que aprendemos fue creado por Dios. Los comportamientos y principios físicos son ordenados, puestos en </a:t>
            </a:r>
            <a:r>
              <a:rPr lang="en-US" dirty="0" err="1"/>
              <a:t>práctica</a:t>
            </a:r>
            <a:r>
              <a:rPr lang="en-US" dirty="0"/>
              <a:t> por Dios.</a:t>
            </a:r>
          </a:p>
        </p:txBody>
      </p:sp>
      <p:sp>
        <p:nvSpPr>
          <p:cNvPr id="4" name="Content Placeholder 3"/>
          <p:cNvSpPr>
            <a:spLocks noGrp="1"/>
          </p:cNvSpPr>
          <p:nvPr>
            <p:ph sz="half" idx="2"/>
          </p:nvPr>
        </p:nvSpPr>
        <p:spPr/>
        <p:txBody>
          <a:bodyPr vert="horz" lIns="91440" tIns="45720" rIns="91440" bIns="45720" rtlCol="0" anchor="t">
            <a:normAutofit/>
          </a:bodyPr>
          <a:lstStyle/>
          <a:p>
            <a:pPr marL="0" indent="0">
              <a:buNone/>
            </a:pPr>
            <a:r>
              <a:rPr lang="en-US" dirty="0"/>
              <a:t>In the beginning, God created the heavens and the earth... God said, "Let there be light"</a:t>
            </a:r>
          </a:p>
          <a:p>
            <a:pPr marL="0" indent="0">
              <a:buNone/>
            </a:pPr>
            <a:endParaRPr lang="en-US" dirty="0"/>
          </a:p>
          <a:p>
            <a:pPr marL="0" indent="0">
              <a:buNone/>
            </a:pPr>
            <a:r>
              <a:rPr lang="en-US" dirty="0"/>
              <a:t>In this course, everything that we learn was created by God. The physical behaviors and principles are all orderly, put in place by God.  </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a:t>
            </a:fld>
            <a:endParaRPr lang="en-US"/>
          </a:p>
        </p:txBody>
      </p:sp>
    </p:spTree>
    <p:extLst>
      <p:ext uri="{BB962C8B-B14F-4D97-AF65-F5344CB8AC3E}">
        <p14:creationId xmlns:p14="http://schemas.microsoft.com/office/powerpoint/2010/main" val="3869471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Transistores</a:t>
            </a:r>
            <a:r>
              <a:rPr lang="en-US" dirty="0"/>
              <a:t> </a:t>
            </a:r>
            <a:br>
              <a:rPr lang="en-US" dirty="0"/>
            </a:br>
            <a:r>
              <a:rPr lang="en-US" dirty="0">
                <a:latin typeface="Calibri Light" panose="020F0302020204030204" pitchFamily="34" charset="0"/>
              </a:rPr>
              <a:t>Transistors</a:t>
            </a:r>
          </a:p>
        </p:txBody>
      </p:sp>
      <p:sp>
        <p:nvSpPr>
          <p:cNvPr id="3" name="Content Placeholder 2"/>
          <p:cNvSpPr>
            <a:spLocks noGrp="1"/>
          </p:cNvSpPr>
          <p:nvPr>
            <p:ph sz="half" idx="1"/>
          </p:nvPr>
        </p:nvSpPr>
        <p:spPr/>
        <p:txBody>
          <a:bodyPr/>
          <a:lstStyle/>
          <a:p>
            <a:r>
              <a:rPr lang="es-ES" dirty="0"/>
              <a:t>Los transistores son un dispositivo importante inventado en 1947</a:t>
            </a:r>
          </a:p>
          <a:p>
            <a:r>
              <a:rPr lang="es-ES" dirty="0"/>
              <a:t>Los transistores son la base de la mayoría de los sistemas electrónicos</a:t>
            </a:r>
          </a:p>
          <a:p>
            <a:r>
              <a:rPr lang="es-ES" dirty="0"/>
              <a:t>Los transistores actúan como un interruptor, permitiendo controlar la corriente sin ninguna parte móvil</a:t>
            </a:r>
            <a:endParaRPr lang="en-US"/>
          </a:p>
        </p:txBody>
      </p:sp>
      <p:sp>
        <p:nvSpPr>
          <p:cNvPr id="4" name="Content Placeholder 3"/>
          <p:cNvSpPr>
            <a:spLocks noGrp="1"/>
          </p:cNvSpPr>
          <p:nvPr>
            <p:ph sz="half" idx="2"/>
          </p:nvPr>
        </p:nvSpPr>
        <p:spPr/>
        <p:txBody>
          <a:bodyPr/>
          <a:lstStyle/>
          <a:p>
            <a:r>
              <a:rPr lang="en-US" dirty="0"/>
              <a:t>Transistors are an important device invented in 1947</a:t>
            </a:r>
          </a:p>
          <a:p>
            <a:r>
              <a:rPr lang="en-US" dirty="0"/>
              <a:t>Transistors are the foundation of most electronic systems</a:t>
            </a:r>
          </a:p>
          <a:p>
            <a:r>
              <a:rPr lang="en-US" dirty="0"/>
              <a:t>Transistors act like a switch, enabling current to be controlled without any moving parts</a:t>
            </a:r>
          </a:p>
        </p:txBody>
      </p:sp>
      <p:pic>
        <p:nvPicPr>
          <p:cNvPr id="5" name="Picture 4"/>
          <p:cNvPicPr>
            <a:picLocks noChangeAspect="1"/>
          </p:cNvPicPr>
          <p:nvPr/>
        </p:nvPicPr>
        <p:blipFill>
          <a:blip r:embed="rId2"/>
          <a:stretch>
            <a:fillRect/>
          </a:stretch>
        </p:blipFill>
        <p:spPr>
          <a:xfrm>
            <a:off x="7639050" y="533400"/>
            <a:ext cx="3943350" cy="1247775"/>
          </a:xfrm>
          <a:prstGeom prst="rect">
            <a:avLst/>
          </a:prstGeom>
        </p:spPr>
      </p:pic>
      <p:sp>
        <p:nvSpPr>
          <p:cNvPr id="6" name="Slide Number Placeholder 5"/>
          <p:cNvSpPr>
            <a:spLocks noGrp="1"/>
          </p:cNvSpPr>
          <p:nvPr>
            <p:ph type="sldNum" sz="quarter" idx="11"/>
          </p:nvPr>
        </p:nvSpPr>
        <p:spPr>
          <a:xfrm>
            <a:off x="9666515" y="6511953"/>
            <a:ext cx="1931851" cy="329184"/>
          </a:xfrm>
        </p:spPr>
        <p:txBody>
          <a:bodyPr/>
          <a:lstStyle/>
          <a:p>
            <a:fld id="{8C71CAF9-4461-454A-B702-D536C3775752}" type="slidenum">
              <a:rPr lang="en-US" smtClean="0"/>
              <a:t>40</a:t>
            </a:fld>
            <a:endParaRPr lang="en-US"/>
          </a:p>
        </p:txBody>
      </p:sp>
    </p:spTree>
    <p:extLst>
      <p:ext uri="{BB962C8B-B14F-4D97-AF65-F5344CB8AC3E}">
        <p14:creationId xmlns:p14="http://schemas.microsoft.com/office/powerpoint/2010/main" val="162122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Proyecto 8 - Circuito de conmutación de transistor</a:t>
            </a:r>
            <a:br>
              <a:rPr lang="en-US" dirty="0"/>
            </a:br>
            <a:r>
              <a:rPr lang="en-US" dirty="0">
                <a:latin typeface="Calibri Light" panose="020F0302020204030204" pitchFamily="34" charset="0"/>
              </a:rPr>
              <a:t>Project 8 – Transistor Switching Circuit</a:t>
            </a:r>
          </a:p>
        </p:txBody>
      </p:sp>
      <p:pic>
        <p:nvPicPr>
          <p:cNvPr id="6" name="Picture 5"/>
          <p:cNvPicPr>
            <a:picLocks noChangeAspect="1"/>
          </p:cNvPicPr>
          <p:nvPr/>
        </p:nvPicPr>
        <p:blipFill>
          <a:blip r:embed="rId2"/>
          <a:stretch>
            <a:fillRect/>
          </a:stretch>
        </p:blipFill>
        <p:spPr>
          <a:xfrm>
            <a:off x="2409566" y="1880094"/>
            <a:ext cx="5914219" cy="4625604"/>
          </a:xfrm>
          <a:prstGeom prst="rect">
            <a:avLst/>
          </a:prstGeom>
        </p:spPr>
      </p:pic>
      <p:sp>
        <p:nvSpPr>
          <p:cNvPr id="7" name="Slide Number Placeholder 6"/>
          <p:cNvSpPr>
            <a:spLocks noGrp="1"/>
          </p:cNvSpPr>
          <p:nvPr>
            <p:ph type="sldNum" sz="quarter" idx="12"/>
          </p:nvPr>
        </p:nvSpPr>
        <p:spPr/>
        <p:txBody>
          <a:bodyPr/>
          <a:lstStyle/>
          <a:p>
            <a:fld id="{8C71CAF9-4461-454A-B702-D536C3775752}" type="slidenum">
              <a:rPr lang="en-US" smtClean="0"/>
              <a:t>41</a:t>
            </a:fld>
            <a:endParaRPr lang="en-US"/>
          </a:p>
        </p:txBody>
      </p:sp>
      <p:sp>
        <p:nvSpPr>
          <p:cNvPr id="2" name="TextBox 1"/>
          <p:cNvSpPr txBox="1"/>
          <p:nvPr/>
        </p:nvSpPr>
        <p:spPr>
          <a:xfrm>
            <a:off x="9008076" y="1880094"/>
            <a:ext cx="2743200" cy="2585323"/>
          </a:xfrm>
          <a:prstGeom prst="rect">
            <a:avLst/>
          </a:prstGeom>
          <a:noFill/>
        </p:spPr>
        <p:txBody>
          <a:bodyPr wrap="square" rtlCol="0">
            <a:spAutoFit/>
          </a:bodyPr>
          <a:lstStyle/>
          <a:p>
            <a:r>
              <a:rPr lang="en-US" dirty="0"/>
              <a:t>Transistors are deceptively simple devices</a:t>
            </a:r>
          </a:p>
          <a:p>
            <a:endParaRPr lang="en-US" dirty="0"/>
          </a:p>
          <a:p>
            <a:r>
              <a:rPr lang="en-US" dirty="0"/>
              <a:t>In this example, a single transistor is being used as a simple switch</a:t>
            </a:r>
          </a:p>
          <a:p>
            <a:endParaRPr lang="en-US"/>
          </a:p>
          <a:p>
            <a:endParaRPr lang="en-US" dirty="0"/>
          </a:p>
        </p:txBody>
      </p:sp>
      <p:sp>
        <p:nvSpPr>
          <p:cNvPr id="3" name="TextBox 2"/>
          <p:cNvSpPr txBox="1"/>
          <p:nvPr/>
        </p:nvSpPr>
        <p:spPr>
          <a:xfrm>
            <a:off x="331304" y="2027583"/>
            <a:ext cx="1881809" cy="3139321"/>
          </a:xfrm>
          <a:prstGeom prst="rect">
            <a:avLst/>
          </a:prstGeom>
          <a:noFill/>
        </p:spPr>
        <p:txBody>
          <a:bodyPr wrap="square" rtlCol="0">
            <a:spAutoFit/>
          </a:bodyPr>
          <a:lstStyle/>
          <a:p>
            <a:r>
              <a:rPr lang="es-ES" dirty="0"/>
              <a:t>Los transistores son dispositivos engañosamente simples</a:t>
            </a:r>
          </a:p>
          <a:p>
            <a:endParaRPr lang="es-ES" dirty="0"/>
          </a:p>
          <a:p>
            <a:r>
              <a:rPr lang="es-ES"/>
              <a:t>En este ejemplo, se utiliza un solo transistor como un simple conmutador</a:t>
            </a:r>
            <a:endParaRPr lang="en-US"/>
          </a:p>
        </p:txBody>
      </p:sp>
    </p:spTree>
    <p:extLst>
      <p:ext uri="{BB962C8B-B14F-4D97-AF65-F5344CB8AC3E}">
        <p14:creationId xmlns:p14="http://schemas.microsoft.com/office/powerpoint/2010/main" val="399861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Proyecto 9 - </a:t>
            </a:r>
            <a:r>
              <a:rPr lang="en-US" dirty="0" err="1"/>
              <a:t>Oscilador</a:t>
            </a:r>
            <a:r>
              <a:rPr lang="en-US" dirty="0"/>
              <a:t> de dos transistors</a:t>
            </a:r>
            <a:br>
              <a:rPr lang="en-US" dirty="0"/>
            </a:br>
            <a:r>
              <a:rPr lang="en-US" dirty="0">
                <a:latin typeface="Calibri Light" panose="020F0302020204030204" pitchFamily="34" charset="0"/>
              </a:rPr>
              <a:t>Project 9 – Two Transistor Oscillator</a:t>
            </a:r>
          </a:p>
        </p:txBody>
      </p:sp>
      <p:sp>
        <p:nvSpPr>
          <p:cNvPr id="3" name="Slide Number Placeholder 2"/>
          <p:cNvSpPr>
            <a:spLocks noGrp="1"/>
          </p:cNvSpPr>
          <p:nvPr>
            <p:ph type="sldNum" sz="quarter" idx="12"/>
          </p:nvPr>
        </p:nvSpPr>
        <p:spPr/>
        <p:txBody>
          <a:bodyPr/>
          <a:lstStyle/>
          <a:p>
            <a:fld id="{8C71CAF9-4461-454A-B702-D536C3775752}" type="slidenum">
              <a:rPr lang="en-US" smtClean="0"/>
              <a:t>42</a:t>
            </a:fld>
            <a:endParaRPr lang="en-US"/>
          </a:p>
        </p:txBody>
      </p:sp>
      <p:pic>
        <p:nvPicPr>
          <p:cNvPr id="4" name="Picture 3"/>
          <p:cNvPicPr>
            <a:picLocks noChangeAspect="1"/>
          </p:cNvPicPr>
          <p:nvPr/>
        </p:nvPicPr>
        <p:blipFill>
          <a:blip r:embed="rId2"/>
          <a:stretch>
            <a:fillRect/>
          </a:stretch>
        </p:blipFill>
        <p:spPr>
          <a:xfrm>
            <a:off x="3273287" y="1531116"/>
            <a:ext cx="5074300" cy="4415736"/>
          </a:xfrm>
          <a:prstGeom prst="rect">
            <a:avLst/>
          </a:prstGeom>
        </p:spPr>
      </p:pic>
      <p:sp>
        <p:nvSpPr>
          <p:cNvPr id="5" name="TextBox 4"/>
          <p:cNvSpPr txBox="1"/>
          <p:nvPr/>
        </p:nvSpPr>
        <p:spPr>
          <a:xfrm rot="10800000" flipH="1" flipV="1">
            <a:off x="8645434" y="1894486"/>
            <a:ext cx="342319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This project shows how two transistors can be used to rapidly turn a speaker on and off</a:t>
            </a:r>
          </a:p>
          <a:p>
            <a:pPr marL="285750" indent="-285750">
              <a:buFont typeface="Arial" panose="020B0604020202020204" pitchFamily="34" charset="0"/>
              <a:buChar char="•"/>
            </a:pPr>
            <a:r>
              <a:rPr lang="en-US" dirty="0"/>
              <a:t>The circuit works similarly to the relay example, but there are no moving parts</a:t>
            </a:r>
          </a:p>
          <a:p>
            <a:pPr marL="285750" indent="-285750">
              <a:buFont typeface="Arial" panose="020B0604020202020204" pitchFamily="34" charset="0"/>
              <a:buChar char="•"/>
            </a:pPr>
            <a:r>
              <a:rPr lang="en-US" dirty="0"/>
              <a:t>The rapid on/off state is called “Oscillation”</a:t>
            </a:r>
          </a:p>
          <a:p>
            <a:pPr marL="285750" indent="-285750">
              <a:buFont typeface="Arial" panose="020B0604020202020204" pitchFamily="34" charset="0"/>
              <a:buChar char="•"/>
            </a:pPr>
            <a:r>
              <a:rPr lang="en-US" dirty="0"/>
              <a:t>When oscillation through a speaker is fast enough, it is perceived as a tone</a:t>
            </a:r>
          </a:p>
          <a:p>
            <a:pPr marL="285750" indent="-285750">
              <a:buFont typeface="Arial" panose="020B0604020202020204" pitchFamily="34" charset="0"/>
              <a:buChar char="•"/>
            </a:pPr>
            <a:r>
              <a:rPr lang="en-US" dirty="0"/>
              <a:t>The faster the oscillation, the higher the pitch</a:t>
            </a:r>
          </a:p>
        </p:txBody>
      </p:sp>
      <p:sp>
        <p:nvSpPr>
          <p:cNvPr id="6" name="TextBox 5"/>
          <p:cNvSpPr txBox="1"/>
          <p:nvPr/>
        </p:nvSpPr>
        <p:spPr>
          <a:xfrm>
            <a:off x="139475" y="1523424"/>
            <a:ext cx="2835965" cy="4862870"/>
          </a:xfrm>
          <a:prstGeom prst="rect">
            <a:avLst/>
          </a:prstGeom>
          <a:noFill/>
        </p:spPr>
        <p:txBody>
          <a:bodyPr wrap="square" rtlCol="0">
            <a:spAutoFit/>
          </a:bodyPr>
          <a:lstStyle/>
          <a:p>
            <a:pPr marL="285750" indent="-285750">
              <a:buFont typeface="Arial" panose="020B0604020202020204" pitchFamily="34" charset="0"/>
              <a:buChar char="•"/>
            </a:pPr>
            <a:r>
              <a:rPr lang="es-ES" sz="1600" dirty="0"/>
              <a:t>Este proyecto muestra cómo se pueden usar dos transistores para activar y desactivar rápidamente un altavoz</a:t>
            </a:r>
          </a:p>
          <a:p>
            <a:pPr marL="285750" indent="-285750">
              <a:buFont typeface="Arial" panose="020B0604020202020204" pitchFamily="34" charset="0"/>
              <a:buChar char="•"/>
            </a:pPr>
            <a:r>
              <a:rPr lang="es-ES" sz="1600" dirty="0"/>
              <a:t>El circuito funciona de forma similar al ejemplo de relé, pero no hay partes móviles</a:t>
            </a:r>
          </a:p>
          <a:p>
            <a:pPr marL="285750" indent="-285750">
              <a:buFont typeface="Arial" panose="020B0604020202020204" pitchFamily="34" charset="0"/>
              <a:buChar char="•"/>
            </a:pPr>
            <a:r>
              <a:rPr lang="es-ES" sz="1600" dirty="0"/>
              <a:t>El estado de encendido / apagado rápido se denomina "Oscilación"</a:t>
            </a:r>
          </a:p>
          <a:p>
            <a:pPr marL="285750" indent="-285750">
              <a:buFont typeface="Arial" panose="020B0604020202020204" pitchFamily="34" charset="0"/>
              <a:buChar char="•"/>
            </a:pPr>
            <a:r>
              <a:rPr lang="es-ES" sz="1600" dirty="0"/>
              <a:t>Cuando la oscilación a través de un altavoz es lo suficientemente rápido, se percibe como un tono</a:t>
            </a:r>
          </a:p>
          <a:p>
            <a:pPr marL="285750" indent="-285750">
              <a:buFont typeface="Arial" panose="020B0604020202020204" pitchFamily="34" charset="0"/>
              <a:buChar char="•"/>
            </a:pPr>
            <a:r>
              <a:rPr lang="es-ES" sz="1600" dirty="0"/>
              <a:t>Cuanto más rápida sea la oscilación, mayor será el tono</a:t>
            </a:r>
            <a:endParaRPr lang="en-US" sz="1600" dirty="0"/>
          </a:p>
        </p:txBody>
      </p:sp>
    </p:spTree>
    <p:extLst>
      <p:ext uri="{BB962C8B-B14F-4D97-AF65-F5344CB8AC3E}">
        <p14:creationId xmlns:p14="http://schemas.microsoft.com/office/powerpoint/2010/main" val="323157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día</a:t>
            </a:r>
            <a:r>
              <a:rPr lang="en-US" dirty="0"/>
              <a:t> 3 – </a:t>
            </a:r>
            <a:r>
              <a:rPr lang="en-US" dirty="0" err="1"/>
              <a:t>función</a:t>
            </a:r>
            <a:endParaRPr lang="en-US" dirty="0"/>
          </a:p>
        </p:txBody>
      </p:sp>
      <p:sp>
        <p:nvSpPr>
          <p:cNvPr id="3" name="Text Placeholder 2"/>
          <p:cNvSpPr>
            <a:spLocks noGrp="1"/>
          </p:cNvSpPr>
          <p:nvPr>
            <p:ph type="body" idx="1"/>
          </p:nvPr>
        </p:nvSpPr>
        <p:spPr/>
        <p:txBody>
          <a:bodyPr/>
          <a:lstStyle/>
          <a:p>
            <a:r>
              <a:rPr lang="en-US" dirty="0"/>
              <a:t>Day 3 - Function</a:t>
            </a: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43</a:t>
            </a:fld>
            <a:endParaRPr lang="en-US"/>
          </a:p>
        </p:txBody>
      </p:sp>
    </p:spTree>
    <p:extLst>
      <p:ext uri="{BB962C8B-B14F-4D97-AF65-F5344CB8AC3E}">
        <p14:creationId xmlns:p14="http://schemas.microsoft.com/office/powerpoint/2010/main" val="2422839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Getting along with others</a:t>
            </a:r>
            <a:br>
              <a:rPr lang="en-US" dirty="0"/>
            </a:br>
            <a:r>
              <a:rPr lang="es-ES" dirty="0">
                <a:latin typeface="Calibri Light" panose="020F0302020204030204" pitchFamily="34" charset="0"/>
              </a:rPr>
              <a:t>Cómo llevarse bien con los demás</a:t>
            </a:r>
            <a:endParaRPr lang="en-US" dirty="0">
              <a:latin typeface="Calibri Light" panose="020F0302020204030204" pitchFamily="34" charset="0"/>
            </a:endParaRPr>
          </a:p>
        </p:txBody>
      </p:sp>
      <p:sp>
        <p:nvSpPr>
          <p:cNvPr id="7" name="Content Placeholder 6"/>
          <p:cNvSpPr>
            <a:spLocks noGrp="1"/>
          </p:cNvSpPr>
          <p:nvPr>
            <p:ph sz="half" idx="2"/>
          </p:nvPr>
        </p:nvSpPr>
        <p:spPr/>
        <p:txBody>
          <a:bodyPr>
            <a:normAutofit/>
          </a:bodyPr>
          <a:lstStyle/>
          <a:p>
            <a:pPr marL="0" indent="0">
              <a:buNone/>
            </a:pPr>
            <a:r>
              <a:rPr lang="en-US" sz="2000" i="1" dirty="0"/>
              <a:t>Why do you look at the speck of sawdust in your brother’s eye and pay no attention to the plank in your own eye? </a:t>
            </a:r>
            <a:r>
              <a:rPr lang="en-US" sz="2000" dirty="0"/>
              <a:t>– Matthew 7:3</a:t>
            </a:r>
          </a:p>
          <a:p>
            <a:pPr marL="0" indent="0">
              <a:buNone/>
            </a:pPr>
            <a:endParaRPr lang="en-US" sz="2000" dirty="0"/>
          </a:p>
          <a:p>
            <a:r>
              <a:rPr lang="en-US" sz="2000" dirty="0"/>
              <a:t>Jesus reminds us to address the issues in our own lives before we judge others</a:t>
            </a:r>
          </a:p>
          <a:p>
            <a:r>
              <a:rPr lang="en-US" sz="2000" dirty="0"/>
              <a:t>It is crazy to find all the things wrong with someone else when there can be so much wrong in our own lives</a:t>
            </a:r>
          </a:p>
          <a:p>
            <a:r>
              <a:rPr lang="en-US" sz="2000" dirty="0"/>
              <a:t>When you have a conflict, ask God what you need to fix about yourself before trying to fix the other person</a:t>
            </a:r>
          </a:p>
          <a:p>
            <a:endParaRPr lang="en-US" sz="2000" dirty="0"/>
          </a:p>
          <a:p>
            <a:pPr marL="0" indent="0">
              <a:buNone/>
            </a:pPr>
            <a:endParaRPr lang="en-US" sz="2000"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44</a:t>
            </a:fld>
            <a:endParaRPr lang="en-US"/>
          </a:p>
        </p:txBody>
      </p:sp>
      <p:sp>
        <p:nvSpPr>
          <p:cNvPr id="3" name="TextBox 2"/>
          <p:cNvSpPr txBox="1"/>
          <p:nvPr/>
        </p:nvSpPr>
        <p:spPr>
          <a:xfrm>
            <a:off x="798489" y="1790163"/>
            <a:ext cx="4816699" cy="3970318"/>
          </a:xfrm>
          <a:prstGeom prst="rect">
            <a:avLst/>
          </a:prstGeom>
          <a:noFill/>
        </p:spPr>
        <p:txBody>
          <a:bodyPr wrap="square" rtlCol="0">
            <a:spAutoFit/>
          </a:bodyPr>
          <a:lstStyle/>
          <a:p>
            <a:r>
              <a:rPr lang="es-ES" dirty="0"/>
              <a:t>¿Por qué te fijas en la astilla que tiene tu hermano en el ojo, y no le das importancia a la viga que está en el tuyo? – Mateo 7:3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ES" dirty="0"/>
              <a:t>Jesús nos recuerda que debemos abordar los problemas en nuestras propias vidas antes de juzgar a los demás</a:t>
            </a:r>
          </a:p>
          <a:p>
            <a:pPr marL="285750" indent="-285750">
              <a:buFont typeface="Arial" panose="020B0604020202020204" pitchFamily="34" charset="0"/>
              <a:buChar char="•"/>
            </a:pPr>
            <a:r>
              <a:rPr lang="es-ES" dirty="0"/>
              <a:t>Es una locura encontrar todas las cosas mal con otra persona cuando puede haber tanto mal en nuestras propias vidas</a:t>
            </a:r>
          </a:p>
          <a:p>
            <a:pPr marL="285750" indent="-285750">
              <a:buFont typeface="Arial" panose="020B0604020202020204" pitchFamily="34" charset="0"/>
              <a:buChar char="•"/>
            </a:pPr>
            <a:r>
              <a:rPr lang="es-ES" dirty="0"/>
              <a:t>Cuando tenga un conflicto, pregúntele a Dios lo que necesita arreglar sobre sí mismo antes de intentar arreglar a la otra persona</a:t>
            </a:r>
            <a:endParaRPr lang="en-US" dirty="0"/>
          </a:p>
        </p:txBody>
      </p:sp>
    </p:spTree>
    <p:extLst>
      <p:ext uri="{BB962C8B-B14F-4D97-AF65-F5344CB8AC3E}">
        <p14:creationId xmlns:p14="http://schemas.microsoft.com/office/powerpoint/2010/main" val="2036365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Agenda - Trabajar con Circuitos Integrados</a:t>
            </a:r>
            <a:br>
              <a:rPr lang="en-US" dirty="0"/>
            </a:br>
            <a:r>
              <a:rPr lang="en-US" dirty="0">
                <a:latin typeface="Calibri Light" panose="020F0302020204030204" pitchFamily="34" charset="0"/>
              </a:rPr>
              <a:t>Agenda – Working with Integrated Circuits</a:t>
            </a:r>
          </a:p>
        </p:txBody>
      </p:sp>
      <p:sp>
        <p:nvSpPr>
          <p:cNvPr id="3" name="Content Placeholder 2"/>
          <p:cNvSpPr>
            <a:spLocks noGrp="1"/>
          </p:cNvSpPr>
          <p:nvPr>
            <p:ph sz="half" idx="1"/>
          </p:nvPr>
        </p:nvSpPr>
        <p:spPr/>
        <p:txBody>
          <a:bodyPr>
            <a:noAutofit/>
          </a:bodyPr>
          <a:lstStyle/>
          <a:p>
            <a:r>
              <a:rPr lang="es-ES" sz="2400" dirty="0"/>
              <a:t>Hoy trabajaremos con circuitos integrados</a:t>
            </a:r>
          </a:p>
          <a:p>
            <a:endParaRPr lang="es-ES" sz="2400" dirty="0"/>
          </a:p>
          <a:p>
            <a:r>
              <a:rPr lang="es-ES" sz="2400" dirty="0"/>
              <a:t>Los proyectos de circuitos integrados se construyen utilizando una herramienta especial denominada "</a:t>
            </a:r>
            <a:r>
              <a:rPr lang="es-ES" sz="2400" dirty="0" err="1"/>
              <a:t>breadboard</a:t>
            </a:r>
            <a:r>
              <a:rPr lang="es-ES" sz="2400" dirty="0"/>
              <a:t>"</a:t>
            </a:r>
          </a:p>
          <a:p>
            <a:endParaRPr lang="es-ES" sz="2400" dirty="0"/>
          </a:p>
          <a:p>
            <a:r>
              <a:rPr lang="es-ES" sz="2400" dirty="0"/>
              <a:t>Aprenderemos cómo construir proyectos con circuitos integrados usando una tabla de pruebas</a:t>
            </a:r>
            <a:endParaRPr lang="en-US" sz="2400" dirty="0"/>
          </a:p>
        </p:txBody>
      </p:sp>
      <p:sp>
        <p:nvSpPr>
          <p:cNvPr id="4" name="Content Placeholder 3"/>
          <p:cNvSpPr>
            <a:spLocks noGrp="1"/>
          </p:cNvSpPr>
          <p:nvPr>
            <p:ph sz="half" idx="2"/>
          </p:nvPr>
        </p:nvSpPr>
        <p:spPr/>
        <p:txBody>
          <a:bodyPr vert="horz" lIns="91440" tIns="45720" rIns="91440" bIns="45720" rtlCol="0" anchor="t">
            <a:normAutofit/>
          </a:bodyPr>
          <a:lstStyle/>
          <a:p>
            <a:r>
              <a:rPr lang="en-US" dirty="0"/>
              <a:t>Today we will work with integrated circuits</a:t>
            </a:r>
          </a:p>
          <a:p>
            <a:endParaRPr lang="en-US" dirty="0"/>
          </a:p>
          <a:p>
            <a:r>
              <a:rPr lang="en-US" dirty="0"/>
              <a:t>Integrated circuit projects are built using a special tool called a “breadboard”</a:t>
            </a:r>
          </a:p>
          <a:p>
            <a:endParaRPr lang="en-US" dirty="0"/>
          </a:p>
          <a:p>
            <a:r>
              <a:rPr lang="en-US" dirty="0"/>
              <a:t>We will learn how to build projects with integrated circuits using a breadboard</a:t>
            </a:r>
          </a:p>
          <a:p>
            <a:pPr lvl="1"/>
            <a:endParaRPr lang="en-US" dirty="0">
              <a:cs typeface="Arial"/>
            </a:endParaRP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45</a:t>
            </a:fld>
            <a:endParaRPr lang="en-US"/>
          </a:p>
        </p:txBody>
      </p:sp>
    </p:spTree>
    <p:extLst>
      <p:ext uri="{BB962C8B-B14F-4D97-AF65-F5344CB8AC3E}">
        <p14:creationId xmlns:p14="http://schemas.microsoft.com/office/powerpoint/2010/main" val="2287221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6232"/>
            <a:ext cx="10972800" cy="990600"/>
          </a:xfrm>
        </p:spPr>
        <p:txBody>
          <a:bodyPr>
            <a:normAutofit fontScale="90000"/>
          </a:bodyPr>
          <a:lstStyle/>
          <a:p>
            <a:r>
              <a:rPr lang="es-ES" dirty="0"/>
              <a:t>Uso de un “</a:t>
            </a:r>
            <a:r>
              <a:rPr lang="es-ES" dirty="0" err="1"/>
              <a:t>Breadboard</a:t>
            </a:r>
            <a:r>
              <a:rPr lang="es-ES" dirty="0"/>
              <a:t>”</a:t>
            </a:r>
            <a:br>
              <a:rPr lang="es-ES" dirty="0"/>
            </a:br>
            <a:r>
              <a:rPr lang="en-US" dirty="0">
                <a:latin typeface="Calibri Light" panose="020F0302020204030204" pitchFamily="34" charset="0"/>
              </a:rPr>
              <a:t>Using a Breadboard</a:t>
            </a:r>
          </a:p>
        </p:txBody>
      </p:sp>
      <p:sp>
        <p:nvSpPr>
          <p:cNvPr id="3" name="Content Placeholder 2"/>
          <p:cNvSpPr>
            <a:spLocks noGrp="1"/>
          </p:cNvSpPr>
          <p:nvPr>
            <p:ph sz="half" idx="1"/>
          </p:nvPr>
        </p:nvSpPr>
        <p:spPr>
          <a:xfrm>
            <a:off x="0" y="1500188"/>
            <a:ext cx="3566160" cy="5114924"/>
          </a:xfrm>
        </p:spPr>
        <p:txBody>
          <a:bodyPr>
            <a:normAutofit fontScale="62500" lnSpcReduction="20000"/>
          </a:bodyPr>
          <a:lstStyle/>
          <a:p>
            <a:r>
              <a:rPr lang="es-ES" dirty="0"/>
              <a:t>Un </a:t>
            </a:r>
            <a:r>
              <a:rPr lang="es-ES" dirty="0" err="1"/>
              <a:t>breadboard</a:t>
            </a:r>
            <a:r>
              <a:rPr lang="es-ES" dirty="0"/>
              <a:t> es una herramienta usada para construir circuitos fácilmente</a:t>
            </a:r>
          </a:p>
          <a:p>
            <a:r>
              <a:rPr lang="es-ES" dirty="0"/>
              <a:t>Nuestra placa de pruebas consta de 4 rieles laterales que pueden usarse como fuentes de tensión</a:t>
            </a:r>
          </a:p>
          <a:p>
            <a:r>
              <a:rPr lang="es-ES" dirty="0"/>
              <a:t>La tabla de paneles tiene espacio a través de la mitad de la herramienta</a:t>
            </a:r>
          </a:p>
          <a:p>
            <a:r>
              <a:rPr lang="es-ES" dirty="0"/>
              <a:t>Las columnas de orificios a ambos lados del espacio están conectadas eléctricamente</a:t>
            </a:r>
          </a:p>
          <a:p>
            <a:r>
              <a:rPr lang="es-ES" dirty="0"/>
              <a:t>Las líneas a través del centro de los agujeros en el diagrama muestran qué agujeros están conectados eléctricamente</a:t>
            </a:r>
            <a:endParaRPr lang="en-US" dirty="0"/>
          </a:p>
        </p:txBody>
      </p:sp>
      <p:sp>
        <p:nvSpPr>
          <p:cNvPr id="4" name="Content Placeholder 3"/>
          <p:cNvSpPr>
            <a:spLocks noGrp="1"/>
          </p:cNvSpPr>
          <p:nvPr>
            <p:ph sz="half" idx="2"/>
          </p:nvPr>
        </p:nvSpPr>
        <p:spPr>
          <a:xfrm>
            <a:off x="8061960" y="1673352"/>
            <a:ext cx="3520440" cy="4718304"/>
          </a:xfrm>
        </p:spPr>
        <p:txBody>
          <a:bodyPr>
            <a:normAutofit/>
          </a:bodyPr>
          <a:lstStyle/>
          <a:p>
            <a:r>
              <a:rPr lang="en-US" sz="1800" dirty="0"/>
              <a:t>A breadboard is a tool used to build circuits easily</a:t>
            </a:r>
          </a:p>
          <a:p>
            <a:r>
              <a:rPr lang="en-US" sz="1800" dirty="0"/>
              <a:t>Our breadboard consists of 4 rails down the side that can be used as voltage sources</a:t>
            </a:r>
          </a:p>
          <a:p>
            <a:r>
              <a:rPr lang="en-US" sz="1800" dirty="0"/>
              <a:t>The breadboard has space through the middle of the tool</a:t>
            </a:r>
          </a:p>
          <a:p>
            <a:r>
              <a:rPr lang="en-US" sz="1800" dirty="0"/>
              <a:t>The columns of holes on either side of the space are electrically connected</a:t>
            </a:r>
          </a:p>
          <a:p>
            <a:r>
              <a:rPr lang="en-US" sz="1800" dirty="0"/>
              <a:t>The lines through the middle of the holes in the diagram show which holes are electrically connected</a:t>
            </a:r>
          </a:p>
        </p:txBody>
      </p:sp>
      <p:pic>
        <p:nvPicPr>
          <p:cNvPr id="7" name="Picture 6"/>
          <p:cNvPicPr>
            <a:picLocks noChangeAspect="1"/>
          </p:cNvPicPr>
          <p:nvPr/>
        </p:nvPicPr>
        <p:blipFill>
          <a:blip r:embed="rId2"/>
          <a:stretch>
            <a:fillRect/>
          </a:stretch>
        </p:blipFill>
        <p:spPr>
          <a:xfrm>
            <a:off x="3657600" y="2293914"/>
            <a:ext cx="4329271" cy="2921812"/>
          </a:xfrm>
          <a:prstGeom prst="rect">
            <a:avLst/>
          </a:prstGeom>
          <a:ln>
            <a:solidFill>
              <a:schemeClr val="tx1"/>
            </a:solidFill>
          </a:ln>
          <a:effectLst>
            <a:outerShdw blurRad="76200" dist="63500" dir="2700000" algn="tl" rotWithShape="0">
              <a:prstClr val="black">
                <a:alpha val="40000"/>
              </a:prstClr>
            </a:outerShdw>
          </a:effec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46</a:t>
            </a:fld>
            <a:endParaRPr lang="en-US"/>
          </a:p>
        </p:txBody>
      </p:sp>
    </p:spTree>
    <p:extLst>
      <p:ext uri="{BB962C8B-B14F-4D97-AF65-F5344CB8AC3E}">
        <p14:creationId xmlns:p14="http://schemas.microsoft.com/office/powerpoint/2010/main" val="3836708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Construcción de un proyecto de “</a:t>
            </a:r>
            <a:r>
              <a:rPr lang="es-ES" dirty="0" err="1"/>
              <a:t>Breadboard</a:t>
            </a:r>
            <a:r>
              <a:rPr lang="es-ES" dirty="0"/>
              <a:t>”</a:t>
            </a:r>
            <a:br>
              <a:rPr lang="en-US" dirty="0"/>
            </a:br>
            <a:r>
              <a:rPr lang="en-US" dirty="0">
                <a:latin typeface="Calibri Light" panose="020F0302020204030204" pitchFamily="34" charset="0"/>
              </a:rPr>
              <a:t>Building a Breadboard Project</a:t>
            </a:r>
          </a:p>
        </p:txBody>
      </p:sp>
      <p:sp>
        <p:nvSpPr>
          <p:cNvPr id="3" name="Content Placeholder 2"/>
          <p:cNvSpPr>
            <a:spLocks noGrp="1"/>
          </p:cNvSpPr>
          <p:nvPr>
            <p:ph sz="half" idx="1"/>
          </p:nvPr>
        </p:nvSpPr>
        <p:spPr>
          <a:xfrm>
            <a:off x="257578" y="1673352"/>
            <a:ext cx="3175052" cy="4718304"/>
          </a:xfrm>
        </p:spPr>
        <p:txBody>
          <a:bodyPr>
            <a:normAutofit fontScale="47500" lnSpcReduction="20000"/>
          </a:bodyPr>
          <a:lstStyle/>
          <a:p>
            <a:r>
              <a:rPr lang="es-ES" dirty="0"/>
              <a:t>En este ejemplo, repetiremos el Proyecto 2 usando una tabla de pruebas</a:t>
            </a:r>
          </a:p>
          <a:p>
            <a:r>
              <a:rPr lang="es-ES" dirty="0"/>
              <a:t>Inserte un LED en la fila f, columnas 13 y 14. Asegúrese de que el cátodo esté en la columna 14.</a:t>
            </a:r>
          </a:p>
          <a:p>
            <a:r>
              <a:rPr lang="es-ES" dirty="0"/>
              <a:t>Conecte un cable de la columna 14 a un carril (-)</a:t>
            </a:r>
          </a:p>
          <a:p>
            <a:r>
              <a:rPr lang="es-ES" dirty="0"/>
              <a:t>Inserte un resistor de 470 ohmios en la fila h, columnas 7 y 13 para conectarlo al ánodo del LED</a:t>
            </a:r>
          </a:p>
          <a:p>
            <a:r>
              <a:rPr lang="es-ES" dirty="0"/>
              <a:t>Inserte dos interruptores en las filas </a:t>
            </a:r>
            <a:r>
              <a:rPr lang="es-ES" dirty="0" err="1"/>
              <a:t>fyg</a:t>
            </a:r>
            <a:r>
              <a:rPr lang="es-ES" dirty="0"/>
              <a:t>, las columnas1-3 para el primer conmutador y las columnas 5-7 para el segundo conmutador</a:t>
            </a:r>
          </a:p>
          <a:p>
            <a:r>
              <a:rPr lang="es-ES" dirty="0"/>
              <a:t>Conectar h3 a h6</a:t>
            </a:r>
          </a:p>
          <a:p>
            <a:r>
              <a:rPr lang="es-ES" dirty="0"/>
              <a:t>Conecte h2 a un carril (+)</a:t>
            </a:r>
          </a:p>
          <a:p>
            <a:r>
              <a:rPr lang="es-ES" dirty="0"/>
              <a:t>Conecte el + 6V al carril (+)</a:t>
            </a:r>
          </a:p>
          <a:p>
            <a:r>
              <a:rPr lang="es-ES" dirty="0"/>
              <a:t>Conecte el -6V al carril (-)</a:t>
            </a:r>
          </a:p>
          <a:p>
            <a:r>
              <a:rPr lang="es-ES" dirty="0"/>
              <a:t>Compruebe si hay errores</a:t>
            </a:r>
          </a:p>
          <a:p>
            <a:r>
              <a:rPr lang="es-ES" dirty="0"/>
              <a:t>Conectar la alimentación</a:t>
            </a:r>
          </a:p>
          <a:p>
            <a:r>
              <a:rPr lang="es-ES" dirty="0"/>
              <a:t>Ahora, como en el Proyecto 2, el LED sólo se iluminará cuando ambos interruptores estén encendidos</a:t>
            </a:r>
            <a:endParaRPr lang="en-US" dirty="0"/>
          </a:p>
        </p:txBody>
      </p:sp>
      <p:sp>
        <p:nvSpPr>
          <p:cNvPr id="4" name="Content Placeholder 3"/>
          <p:cNvSpPr>
            <a:spLocks noGrp="1"/>
          </p:cNvSpPr>
          <p:nvPr>
            <p:ph sz="half" idx="2"/>
          </p:nvPr>
        </p:nvSpPr>
        <p:spPr>
          <a:xfrm>
            <a:off x="8193314" y="1673352"/>
            <a:ext cx="3389086" cy="4718304"/>
          </a:xfrm>
        </p:spPr>
        <p:txBody>
          <a:bodyPr>
            <a:normAutofit fontScale="62500" lnSpcReduction="20000"/>
          </a:bodyPr>
          <a:lstStyle/>
          <a:p>
            <a:r>
              <a:rPr lang="en-US" dirty="0"/>
              <a:t>In this example, we will repeat Project 2 using a breadboard </a:t>
            </a:r>
          </a:p>
          <a:p>
            <a:r>
              <a:rPr lang="en-US" dirty="0"/>
              <a:t>Insert an LED on row f, columns 13 and 14. Make sure the cathode is in column 14.</a:t>
            </a:r>
          </a:p>
          <a:p>
            <a:r>
              <a:rPr lang="en-US" dirty="0"/>
              <a:t>Connect a wire from column 14 to a (-) rail</a:t>
            </a:r>
          </a:p>
          <a:p>
            <a:r>
              <a:rPr lang="en-US" dirty="0"/>
              <a:t>Insert a 470 ohm resistor on row h, columns 7 and 13 to connect to the anode of the LED</a:t>
            </a:r>
          </a:p>
          <a:p>
            <a:r>
              <a:rPr lang="en-US" dirty="0"/>
              <a:t>Insert two switches on rows f and g, columns1-3 for the first switch, and columns 5-7 for the second switch</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828" y="2384670"/>
            <a:ext cx="4402831" cy="28512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80012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EBC7-1E65-4D0F-8B89-51B0E6A7A4D0}"/>
              </a:ext>
            </a:extLst>
          </p:cNvPr>
          <p:cNvSpPr>
            <a:spLocks noGrp="1"/>
          </p:cNvSpPr>
          <p:nvPr>
            <p:ph type="title"/>
          </p:nvPr>
        </p:nvSpPr>
        <p:spPr/>
        <p:txBody>
          <a:bodyPr>
            <a:normAutofit fontScale="90000"/>
          </a:bodyPr>
          <a:lstStyle/>
          <a:p>
            <a:r>
              <a:rPr lang="en-US" dirty="0" err="1"/>
              <a:t>Instrucciones</a:t>
            </a:r>
            <a:r>
              <a:rPr lang="en-US" dirty="0"/>
              <a:t>, </a:t>
            </a:r>
            <a:r>
              <a:rPr lang="en-US" dirty="0" err="1"/>
              <a:t>continuación</a:t>
            </a:r>
            <a:br>
              <a:rPr lang="en-US" dirty="0"/>
            </a:br>
            <a:r>
              <a:rPr lang="en-US" dirty="0">
                <a:latin typeface="Calibri Light" panose="020F0302020204030204" pitchFamily="34" charset="0"/>
                <a:cs typeface="Calibri Light" panose="020F0302020204030204" pitchFamily="34" charset="0"/>
              </a:rPr>
              <a:t>Instructions, continued</a:t>
            </a:r>
          </a:p>
        </p:txBody>
      </p:sp>
      <p:sp>
        <p:nvSpPr>
          <p:cNvPr id="3" name="Content Placeholder 2">
            <a:extLst>
              <a:ext uri="{FF2B5EF4-FFF2-40B4-BE49-F238E27FC236}">
                <a16:creationId xmlns:a16="http://schemas.microsoft.com/office/drawing/2014/main" id="{55AB486B-6B84-4BA9-96BE-DE8496FAEDE5}"/>
              </a:ext>
            </a:extLst>
          </p:cNvPr>
          <p:cNvSpPr>
            <a:spLocks noGrp="1"/>
          </p:cNvSpPr>
          <p:nvPr>
            <p:ph sz="half" idx="1"/>
          </p:nvPr>
        </p:nvSpPr>
        <p:spPr>
          <a:xfrm>
            <a:off x="609600" y="1673352"/>
            <a:ext cx="2819400" cy="4718304"/>
          </a:xfrm>
        </p:spPr>
        <p:txBody>
          <a:bodyPr>
            <a:normAutofit fontScale="70000" lnSpcReduction="20000"/>
          </a:bodyPr>
          <a:lstStyle/>
          <a:p>
            <a:r>
              <a:rPr lang="en-US" dirty="0" err="1"/>
              <a:t>Conecte</a:t>
            </a:r>
            <a:r>
              <a:rPr lang="en-US" dirty="0"/>
              <a:t> h3 a h6</a:t>
            </a:r>
          </a:p>
          <a:p>
            <a:r>
              <a:rPr lang="en-US" dirty="0" err="1"/>
              <a:t>Conecte</a:t>
            </a:r>
            <a:r>
              <a:rPr lang="en-US" dirty="0"/>
              <a:t> h2 a un </a:t>
            </a:r>
            <a:r>
              <a:rPr lang="en-US" dirty="0" err="1"/>
              <a:t>carril</a:t>
            </a:r>
            <a:r>
              <a:rPr lang="en-US" dirty="0"/>
              <a:t> (+)</a:t>
            </a:r>
          </a:p>
          <a:p>
            <a:r>
              <a:rPr lang="es-ES" dirty="0"/>
              <a:t>Conecte el +6V al carril (+)</a:t>
            </a:r>
          </a:p>
          <a:p>
            <a:r>
              <a:rPr lang="es-ES" dirty="0"/>
              <a:t>Conecte el -6V al carril (-)</a:t>
            </a:r>
          </a:p>
          <a:p>
            <a:r>
              <a:rPr lang="en-US" dirty="0" err="1"/>
              <a:t>Compruebe</a:t>
            </a:r>
            <a:r>
              <a:rPr lang="en-US" dirty="0"/>
              <a:t> </a:t>
            </a:r>
            <a:r>
              <a:rPr lang="en-US" dirty="0" err="1"/>
              <a:t>si</a:t>
            </a:r>
            <a:r>
              <a:rPr lang="en-US" dirty="0"/>
              <a:t> hay </a:t>
            </a:r>
            <a:r>
              <a:rPr lang="en-US" dirty="0" err="1"/>
              <a:t>errores</a:t>
            </a:r>
            <a:endParaRPr lang="en-US" dirty="0"/>
          </a:p>
          <a:p>
            <a:r>
              <a:rPr lang="en-US" dirty="0" err="1"/>
              <a:t>Conectar</a:t>
            </a:r>
            <a:r>
              <a:rPr lang="en-US" dirty="0"/>
              <a:t> la </a:t>
            </a:r>
            <a:r>
              <a:rPr lang="en-US" dirty="0" err="1"/>
              <a:t>alimentación</a:t>
            </a:r>
            <a:endParaRPr lang="en-US" dirty="0"/>
          </a:p>
          <a:p>
            <a:r>
              <a:rPr lang="es-ES" dirty="0"/>
              <a:t>Ahora, como en el Proyecto 2, el LED sólo se iluminará cuando ambos interruptores estén encendidos</a:t>
            </a:r>
            <a:endParaRPr lang="en-US" dirty="0"/>
          </a:p>
        </p:txBody>
      </p:sp>
      <p:sp>
        <p:nvSpPr>
          <p:cNvPr id="4" name="Content Placeholder 3">
            <a:extLst>
              <a:ext uri="{FF2B5EF4-FFF2-40B4-BE49-F238E27FC236}">
                <a16:creationId xmlns:a16="http://schemas.microsoft.com/office/drawing/2014/main" id="{C1C17FC0-E1F2-4781-A250-392BEE3ED1A7}"/>
              </a:ext>
            </a:extLst>
          </p:cNvPr>
          <p:cNvSpPr>
            <a:spLocks noGrp="1"/>
          </p:cNvSpPr>
          <p:nvPr>
            <p:ph sz="half" idx="2"/>
          </p:nvPr>
        </p:nvSpPr>
        <p:spPr>
          <a:xfrm>
            <a:off x="8229600" y="1673352"/>
            <a:ext cx="3352800" cy="4718304"/>
          </a:xfrm>
        </p:spPr>
        <p:txBody>
          <a:bodyPr>
            <a:normAutofit fontScale="85000" lnSpcReduction="20000"/>
          </a:bodyPr>
          <a:lstStyle/>
          <a:p>
            <a:r>
              <a:rPr lang="en-US" dirty="0"/>
              <a:t>Connect h3 to h6</a:t>
            </a:r>
          </a:p>
          <a:p>
            <a:r>
              <a:rPr lang="en-US" dirty="0"/>
              <a:t>Connect h2 to a (+) rail</a:t>
            </a:r>
          </a:p>
          <a:p>
            <a:r>
              <a:rPr lang="en-US" dirty="0"/>
              <a:t>Connect the +6V to the (+) rail</a:t>
            </a:r>
          </a:p>
          <a:p>
            <a:r>
              <a:rPr lang="en-US" dirty="0"/>
              <a:t>Connect the -6V to the (-) rail</a:t>
            </a:r>
          </a:p>
          <a:p>
            <a:r>
              <a:rPr lang="en-US" dirty="0"/>
              <a:t>Check for errors</a:t>
            </a:r>
          </a:p>
          <a:p>
            <a:r>
              <a:rPr lang="en-US" dirty="0"/>
              <a:t>Turn on the power</a:t>
            </a:r>
          </a:p>
          <a:p>
            <a:r>
              <a:rPr lang="en-US" dirty="0"/>
              <a:t>Now, as in Project 2, the LED will only illuminate when both switches are on</a:t>
            </a:r>
          </a:p>
        </p:txBody>
      </p:sp>
      <p:sp>
        <p:nvSpPr>
          <p:cNvPr id="5" name="Slide Number Placeholder 4">
            <a:extLst>
              <a:ext uri="{FF2B5EF4-FFF2-40B4-BE49-F238E27FC236}">
                <a16:creationId xmlns:a16="http://schemas.microsoft.com/office/drawing/2014/main" id="{56DBC840-0406-4899-AEC4-17EC54D193FF}"/>
              </a:ext>
            </a:extLst>
          </p:cNvPr>
          <p:cNvSpPr>
            <a:spLocks noGrp="1"/>
          </p:cNvSpPr>
          <p:nvPr>
            <p:ph type="sldNum" sz="quarter" idx="11"/>
          </p:nvPr>
        </p:nvSpPr>
        <p:spPr/>
        <p:txBody>
          <a:bodyPr/>
          <a:lstStyle/>
          <a:p>
            <a:fld id="{8C71CAF9-4461-454A-B702-D536C3775752}" type="slidenum">
              <a:rPr lang="en-US" smtClean="0"/>
              <a:pPr/>
              <a:t>48</a:t>
            </a:fld>
            <a:endParaRPr lang="en-US" dirty="0"/>
          </a:p>
        </p:txBody>
      </p:sp>
      <p:pic>
        <p:nvPicPr>
          <p:cNvPr id="8" name="Picture 2">
            <a:extLst>
              <a:ext uri="{FF2B5EF4-FFF2-40B4-BE49-F238E27FC236}">
                <a16:creationId xmlns:a16="http://schemas.microsoft.com/office/drawing/2014/main" id="{DD60BD3F-4520-AF44-9F9E-E4FB24895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828" y="2384670"/>
            <a:ext cx="4402831" cy="285126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5937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¿Qué es un circuito integrado?</a:t>
            </a:r>
            <a:br>
              <a:rPr lang="en-US" dirty="0"/>
            </a:br>
            <a:r>
              <a:rPr lang="en-US" dirty="0">
                <a:latin typeface="Calibri Light" panose="020F0302020204030204" pitchFamily="34" charset="0"/>
                <a:cs typeface="Calibri Light" panose="020F0302020204030204" pitchFamily="34" charset="0"/>
              </a:rPr>
              <a:t>What is an Integrated Circuit?</a:t>
            </a:r>
          </a:p>
        </p:txBody>
      </p:sp>
      <p:sp>
        <p:nvSpPr>
          <p:cNvPr id="3" name="Content Placeholder 2"/>
          <p:cNvSpPr>
            <a:spLocks noGrp="1"/>
          </p:cNvSpPr>
          <p:nvPr>
            <p:ph sz="half" idx="1"/>
          </p:nvPr>
        </p:nvSpPr>
        <p:spPr/>
        <p:txBody>
          <a:bodyPr>
            <a:normAutofit fontScale="70000" lnSpcReduction="20000"/>
          </a:bodyPr>
          <a:lstStyle/>
          <a:p>
            <a:r>
              <a:rPr lang="en-US" dirty="0"/>
              <a:t>Un </a:t>
            </a:r>
            <a:r>
              <a:rPr lang="en-US" dirty="0" err="1"/>
              <a:t>circuito</a:t>
            </a:r>
            <a:r>
              <a:rPr lang="en-US" dirty="0"/>
              <a:t> </a:t>
            </a:r>
            <a:r>
              <a:rPr lang="en-US" dirty="0" err="1"/>
              <a:t>integrado</a:t>
            </a:r>
            <a:r>
              <a:rPr lang="en-US" dirty="0"/>
              <a:t> (IC) </a:t>
            </a:r>
            <a:r>
              <a:rPr lang="en-US" dirty="0" err="1"/>
              <a:t>es</a:t>
            </a:r>
            <a:r>
              <a:rPr lang="en-US" dirty="0"/>
              <a:t> un </a:t>
            </a:r>
            <a:r>
              <a:rPr lang="en-US" dirty="0" err="1"/>
              <a:t>circuito</a:t>
            </a:r>
            <a:r>
              <a:rPr lang="en-US" dirty="0"/>
              <a:t> </a:t>
            </a:r>
            <a:r>
              <a:rPr lang="en-US" dirty="0" err="1"/>
              <a:t>microscópico</a:t>
            </a:r>
            <a:r>
              <a:rPr lang="en-US" dirty="0"/>
              <a:t> </a:t>
            </a:r>
            <a:r>
              <a:rPr lang="en-US" dirty="0" err="1"/>
              <a:t>construido</a:t>
            </a:r>
            <a:r>
              <a:rPr lang="en-US" dirty="0"/>
              <a:t> </a:t>
            </a:r>
            <a:r>
              <a:rPr lang="en-US" dirty="0" err="1"/>
              <a:t>sobre</a:t>
            </a:r>
            <a:r>
              <a:rPr lang="en-US" dirty="0"/>
              <a:t> un chip de </a:t>
            </a:r>
            <a:r>
              <a:rPr lang="en-US" dirty="0" err="1"/>
              <a:t>silicio</a:t>
            </a:r>
            <a:endParaRPr lang="en-US" dirty="0"/>
          </a:p>
          <a:p>
            <a:r>
              <a:rPr lang="es-ES" dirty="0"/>
              <a:t>El silicio se sella dentro de un paquete cerámico con los pernos externos</a:t>
            </a:r>
          </a:p>
          <a:p>
            <a:r>
              <a:rPr lang="es-ES" dirty="0"/>
              <a:t>Los pines externos conectan el circuito integrado a otros componentes electrónicos y fuentes de alimentación</a:t>
            </a:r>
          </a:p>
          <a:p>
            <a:r>
              <a:rPr lang="es-ES" dirty="0"/>
              <a:t>Los CI pueden utilizarse para una multitud de propósitos</a:t>
            </a:r>
          </a:p>
          <a:p>
            <a:r>
              <a:rPr lang="es-ES" dirty="0"/>
              <a:t>El circuito se diseña alrededor de un propósito específico.</a:t>
            </a:r>
          </a:p>
          <a:p>
            <a:r>
              <a:rPr lang="es-ES" dirty="0"/>
              <a:t>Por lo general, el circuito integrado por sí solo no puede hacer nada. Pero cuando está conectado a otros componentes, puede realizar una variedad de funciones</a:t>
            </a:r>
            <a:endParaRPr lang="en-US" dirty="0"/>
          </a:p>
        </p:txBody>
      </p:sp>
      <p:sp>
        <p:nvSpPr>
          <p:cNvPr id="4" name="Content Placeholder 3"/>
          <p:cNvSpPr>
            <a:spLocks noGrp="1"/>
          </p:cNvSpPr>
          <p:nvPr>
            <p:ph sz="half" idx="2"/>
          </p:nvPr>
        </p:nvSpPr>
        <p:spPr/>
        <p:txBody>
          <a:bodyPr>
            <a:normAutofit fontScale="77500" lnSpcReduction="20000"/>
          </a:bodyPr>
          <a:lstStyle/>
          <a:p>
            <a:r>
              <a:rPr lang="en-US" dirty="0"/>
              <a:t>An integrated circuit (IC) is a microscopic circuit built on a silicon chip</a:t>
            </a:r>
          </a:p>
          <a:p>
            <a:r>
              <a:rPr lang="en-US" dirty="0"/>
              <a:t>The silicon is sealed inside a ceramic package with external pins</a:t>
            </a:r>
          </a:p>
          <a:p>
            <a:r>
              <a:rPr lang="en-US" dirty="0"/>
              <a:t>The external pins connect the integrated circuit to other electronic components and power sources</a:t>
            </a:r>
          </a:p>
          <a:p>
            <a:r>
              <a:rPr lang="en-US" dirty="0"/>
              <a:t>IC’s can be used for a multitude of purposes</a:t>
            </a:r>
          </a:p>
          <a:p>
            <a:r>
              <a:rPr lang="en-US" dirty="0"/>
              <a:t>The circuit itself is designed around a specific purpose.</a:t>
            </a:r>
          </a:p>
          <a:p>
            <a:r>
              <a:rPr lang="en-US" dirty="0"/>
              <a:t>Usually, the integrated circuit alone cannot do anything. But when connected to other components, it can perform a variety of functions</a:t>
            </a:r>
          </a:p>
          <a:p>
            <a:endParaRPr lang="en-US" dirty="0"/>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49</a:t>
            </a:fld>
            <a:endParaRPr lang="en-US"/>
          </a:p>
        </p:txBody>
      </p:sp>
    </p:spTree>
    <p:extLst>
      <p:ext uri="{BB962C8B-B14F-4D97-AF65-F5344CB8AC3E}">
        <p14:creationId xmlns:p14="http://schemas.microsoft.com/office/powerpoint/2010/main" val="267148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sz="half" idx="1"/>
          </p:nvPr>
        </p:nvSpPr>
        <p:spPr/>
        <p:txBody>
          <a:bodyPr vert="horz" lIns="91440" tIns="45720" rIns="91440" bIns="45720" rtlCol="0" anchor="t">
            <a:normAutofit/>
          </a:bodyPr>
          <a:lstStyle/>
          <a:p>
            <a:r>
              <a:rPr lang="en-US" dirty="0"/>
              <a:t>La </a:t>
            </a:r>
            <a:r>
              <a:rPr lang="en-US" dirty="0" err="1"/>
              <a:t>seguridad</a:t>
            </a:r>
            <a:endParaRPr lang="en-US" dirty="0"/>
          </a:p>
          <a:p>
            <a:r>
              <a:rPr lang="en-US" dirty="0"/>
              <a:t>¿</a:t>
            </a:r>
            <a:r>
              <a:rPr lang="en-US" dirty="0" err="1"/>
              <a:t>Qué</a:t>
            </a:r>
            <a:r>
              <a:rPr lang="en-US" dirty="0"/>
              <a:t> es la electricidad?</a:t>
            </a:r>
          </a:p>
          <a:p>
            <a:r>
              <a:rPr lang="en-US" dirty="0"/>
              <a:t>Fuentes de electricidad</a:t>
            </a:r>
          </a:p>
          <a:p>
            <a:r>
              <a:rPr lang="en-US" dirty="0"/>
              <a:t>Leyes importantes</a:t>
            </a:r>
          </a:p>
          <a:p>
            <a:endParaRPr lang="en-US" dirty="0"/>
          </a:p>
        </p:txBody>
      </p:sp>
      <p:sp>
        <p:nvSpPr>
          <p:cNvPr id="5" name="Content Placeholder 4"/>
          <p:cNvSpPr>
            <a:spLocks noGrp="1"/>
          </p:cNvSpPr>
          <p:nvPr>
            <p:ph sz="half" idx="2"/>
          </p:nvPr>
        </p:nvSpPr>
        <p:spPr/>
        <p:txBody>
          <a:bodyPr vert="horz" lIns="91440" tIns="45720" rIns="91440" bIns="45720" rtlCol="0" anchor="t">
            <a:normAutofit/>
          </a:bodyPr>
          <a:lstStyle/>
          <a:p>
            <a:r>
              <a:rPr lang="en-US" dirty="0"/>
              <a:t>Safety</a:t>
            </a:r>
          </a:p>
          <a:p>
            <a:r>
              <a:rPr lang="en-US" dirty="0"/>
              <a:t>What is Electricity? </a:t>
            </a:r>
          </a:p>
          <a:p>
            <a:r>
              <a:rPr lang="en-US" dirty="0"/>
              <a:t>Electricity Sources </a:t>
            </a:r>
          </a:p>
          <a:p>
            <a:r>
              <a:rPr lang="en-US" dirty="0"/>
              <a:t>Important Laws </a:t>
            </a:r>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a:t>
            </a:fld>
            <a:endParaRPr lang="en-US"/>
          </a:p>
        </p:txBody>
      </p:sp>
    </p:spTree>
    <p:extLst>
      <p:ext uri="{BB962C8B-B14F-4D97-AF65-F5344CB8AC3E}">
        <p14:creationId xmlns:p14="http://schemas.microsoft.com/office/powerpoint/2010/main" val="1244018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Leer un paquete de circuitos integrados</a:t>
            </a:r>
            <a:br>
              <a:rPr lang="es-ES" dirty="0"/>
            </a:br>
            <a:r>
              <a:rPr lang="en-US" dirty="0">
                <a:latin typeface="Calibri Light" panose="020F0302020204030204" pitchFamily="34" charset="0"/>
                <a:cs typeface="Calibri Light" panose="020F0302020204030204" pitchFamily="34" charset="0"/>
              </a:rPr>
              <a:t>Reading an Integrated Circuit Package</a:t>
            </a:r>
          </a:p>
        </p:txBody>
      </p:sp>
      <p:sp>
        <p:nvSpPr>
          <p:cNvPr id="3" name="Content Placeholder 2"/>
          <p:cNvSpPr>
            <a:spLocks noGrp="1"/>
          </p:cNvSpPr>
          <p:nvPr>
            <p:ph sz="half" idx="1"/>
          </p:nvPr>
        </p:nvSpPr>
        <p:spPr>
          <a:xfrm>
            <a:off x="609600" y="1673352"/>
            <a:ext cx="3645126" cy="5838493"/>
          </a:xfrm>
        </p:spPr>
        <p:txBody>
          <a:bodyPr>
            <a:normAutofit/>
          </a:bodyPr>
          <a:lstStyle/>
          <a:p>
            <a:r>
              <a:rPr lang="es-ES" sz="1400" dirty="0"/>
              <a:t>Los circuitos integrados suelen ser rectangulares y tienen un número de pasadores en cada lado.</a:t>
            </a:r>
          </a:p>
          <a:p>
            <a:r>
              <a:rPr lang="en-US" sz="1400" dirty="0" err="1"/>
              <a:t>Cada</a:t>
            </a:r>
            <a:r>
              <a:rPr lang="en-US" sz="1400" dirty="0"/>
              <a:t> pin </a:t>
            </a:r>
            <a:r>
              <a:rPr lang="en-US" sz="1400" dirty="0" err="1"/>
              <a:t>está</a:t>
            </a:r>
            <a:r>
              <a:rPr lang="en-US" sz="1400" dirty="0"/>
              <a:t> </a:t>
            </a:r>
            <a:r>
              <a:rPr lang="en-US" sz="1400" dirty="0" err="1"/>
              <a:t>numerado</a:t>
            </a:r>
            <a:r>
              <a:rPr lang="en-US" sz="1400" dirty="0"/>
              <a:t> a </a:t>
            </a:r>
            <a:r>
              <a:rPr lang="en-US" sz="1400" dirty="0" err="1"/>
              <a:t>partir</a:t>
            </a:r>
            <a:r>
              <a:rPr lang="en-US" sz="1400" dirty="0"/>
              <a:t> de 1</a:t>
            </a:r>
          </a:p>
          <a:p>
            <a:r>
              <a:rPr lang="es-ES" sz="1400" dirty="0"/>
              <a:t>Cuando mira hacia abajo en el chip con la muesca hacia arriba, el pin 1 está en la parte superior izquierda.</a:t>
            </a:r>
          </a:p>
          <a:p>
            <a:r>
              <a:rPr lang="en-US" sz="1400" dirty="0" err="1"/>
              <a:t>Cada</a:t>
            </a:r>
            <a:r>
              <a:rPr lang="en-US" sz="1400" dirty="0"/>
              <a:t> </a:t>
            </a:r>
            <a:r>
              <a:rPr lang="en-US" sz="1400" dirty="0" err="1"/>
              <a:t>circuito</a:t>
            </a:r>
            <a:r>
              <a:rPr lang="en-US" sz="1400" dirty="0"/>
              <a:t> </a:t>
            </a:r>
            <a:r>
              <a:rPr lang="en-US" sz="1400" dirty="0" err="1"/>
              <a:t>integrado</a:t>
            </a:r>
            <a:r>
              <a:rPr lang="en-US" sz="1400" dirty="0"/>
              <a:t> se </a:t>
            </a:r>
            <a:r>
              <a:rPr lang="en-US" sz="1400" dirty="0" err="1"/>
              <a:t>nombra</a:t>
            </a:r>
            <a:r>
              <a:rPr lang="en-US" sz="1400" dirty="0"/>
              <a:t> con un </a:t>
            </a:r>
            <a:r>
              <a:rPr lang="en-US" sz="1400" dirty="0" err="1"/>
              <a:t>número</a:t>
            </a:r>
            <a:r>
              <a:rPr lang="en-US" sz="1400" dirty="0"/>
              <a:t>.</a:t>
            </a:r>
          </a:p>
          <a:p>
            <a:r>
              <a:rPr lang="es-ES" sz="1400" dirty="0"/>
              <a:t>El circuito en nuestro ejemplo se llama circuito "555".</a:t>
            </a:r>
          </a:p>
          <a:p>
            <a:r>
              <a:rPr lang="es-ES" sz="1400" dirty="0"/>
              <a:t>El 555 se denomina circuito temporizador porque puede generar pulsos en patrones específicos</a:t>
            </a:r>
          </a:p>
          <a:p>
            <a:r>
              <a:rPr lang="es-ES" sz="1400" dirty="0"/>
              <a:t>Cada pin en el temporizador 555 ayuda al circuito sirviendo un propósito específico</a:t>
            </a:r>
          </a:p>
          <a:p>
            <a:r>
              <a:rPr lang="es-ES" sz="1400" dirty="0"/>
              <a:t>A medida que vayamos a través de ejemplos, veremos cómo cada pin ayuda a los 555 a hacer su trabajo</a:t>
            </a:r>
            <a:endParaRPr lang="en-US" sz="1400" dirty="0"/>
          </a:p>
        </p:txBody>
      </p:sp>
      <p:sp>
        <p:nvSpPr>
          <p:cNvPr id="4" name="Content Placeholder 3"/>
          <p:cNvSpPr>
            <a:spLocks noGrp="1"/>
          </p:cNvSpPr>
          <p:nvPr>
            <p:ph sz="half" idx="2"/>
          </p:nvPr>
        </p:nvSpPr>
        <p:spPr>
          <a:xfrm>
            <a:off x="8113484" y="1673352"/>
            <a:ext cx="4180115" cy="4444419"/>
          </a:xfrm>
        </p:spPr>
        <p:txBody>
          <a:bodyPr>
            <a:normAutofit fontScale="62500" lnSpcReduction="20000"/>
          </a:bodyPr>
          <a:lstStyle/>
          <a:p>
            <a:r>
              <a:rPr lang="en-US" dirty="0"/>
              <a:t>Integrated circuits are usually rectangular and have a number of pins on either side.  </a:t>
            </a:r>
          </a:p>
          <a:p>
            <a:r>
              <a:rPr lang="en-US" dirty="0"/>
              <a:t>Each pin is numbered starting from 1</a:t>
            </a:r>
          </a:p>
          <a:p>
            <a:r>
              <a:rPr lang="en-US" dirty="0"/>
              <a:t>Pin 1 is indicated by a notch</a:t>
            </a:r>
          </a:p>
          <a:p>
            <a:r>
              <a:rPr lang="en-US" dirty="0"/>
              <a:t>When looking down on the chip with the notch facing up, pin 1 is on the upper-left.</a:t>
            </a:r>
          </a:p>
          <a:p>
            <a:r>
              <a:rPr lang="en-US" dirty="0"/>
              <a:t>Each integrated circuit is named with a number.</a:t>
            </a:r>
          </a:p>
          <a:p>
            <a:r>
              <a:rPr lang="en-US" dirty="0"/>
              <a:t>The circuit in our example is called the “555” chip. </a:t>
            </a:r>
          </a:p>
          <a:p>
            <a:r>
              <a:rPr lang="en-US" dirty="0"/>
              <a:t>Each pin on the 555 timer helps the circuit by serving a specific purpose</a:t>
            </a:r>
          </a:p>
          <a:p>
            <a:r>
              <a:rPr lang="en-US" dirty="0"/>
              <a:t>As we go through examples, we will see how each pin helps the 555 do its job</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50</a:t>
            </a:fld>
            <a:endParaRPr lang="en-US"/>
          </a:p>
        </p:txBody>
      </p:sp>
      <p:pic>
        <p:nvPicPr>
          <p:cNvPr id="7" name="Picture 6"/>
          <p:cNvPicPr>
            <a:picLocks noChangeAspect="1"/>
          </p:cNvPicPr>
          <p:nvPr/>
        </p:nvPicPr>
        <p:blipFill>
          <a:blip r:embed="rId2"/>
          <a:stretch>
            <a:fillRect/>
          </a:stretch>
        </p:blipFill>
        <p:spPr>
          <a:xfrm>
            <a:off x="4404852" y="1933801"/>
            <a:ext cx="2850249" cy="3324225"/>
          </a:xfrm>
          <a:prstGeom prst="rect">
            <a:avLst/>
          </a:prstGeom>
        </p:spPr>
      </p:pic>
    </p:spTree>
    <p:extLst>
      <p:ext uri="{BB962C8B-B14F-4D97-AF65-F5344CB8AC3E}">
        <p14:creationId xmlns:p14="http://schemas.microsoft.com/office/powerpoint/2010/main" val="1193153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El circuito integrado del temporizador 555</a:t>
            </a:r>
            <a:br>
              <a:rPr lang="es-ES" dirty="0"/>
            </a:br>
            <a:r>
              <a:rPr lang="en-US" dirty="0">
                <a:latin typeface="Calibri Light" panose="020F0302020204030204" pitchFamily="34" charset="0"/>
              </a:rPr>
              <a:t>The 555 Timer Integrated Circuit </a:t>
            </a:r>
          </a:p>
        </p:txBody>
      </p:sp>
      <p:sp>
        <p:nvSpPr>
          <p:cNvPr id="3" name="Content Placeholder 2"/>
          <p:cNvSpPr>
            <a:spLocks noGrp="1"/>
          </p:cNvSpPr>
          <p:nvPr>
            <p:ph sz="half" idx="1"/>
          </p:nvPr>
        </p:nvSpPr>
        <p:spPr>
          <a:xfrm>
            <a:off x="393290" y="1673352"/>
            <a:ext cx="3612653" cy="4718304"/>
          </a:xfrm>
        </p:spPr>
        <p:txBody>
          <a:bodyPr>
            <a:normAutofit fontScale="62500" lnSpcReduction="20000"/>
          </a:bodyPr>
          <a:lstStyle/>
          <a:p>
            <a:r>
              <a:rPr lang="es-ES" dirty="0"/>
              <a:t>El temporizador 555 es un chip versátil que se puede utilizar una amplia gama de aplicaciones</a:t>
            </a:r>
          </a:p>
          <a:p>
            <a:r>
              <a:rPr lang="es-ES" dirty="0"/>
              <a:t>El 555 se puede utilizar para producir sonido o luz</a:t>
            </a:r>
          </a:p>
          <a:p>
            <a:r>
              <a:rPr lang="es-ES" dirty="0"/>
              <a:t>555 es muy fácil de integrar con entradas como interruptores, sensores de luz, micrófonos, etc.</a:t>
            </a:r>
          </a:p>
          <a:p>
            <a:r>
              <a:rPr lang="es-ES" dirty="0"/>
              <a:t>En un dibujo esquemático, los circuitos integrados se representan como bloques de construcción</a:t>
            </a:r>
          </a:p>
          <a:p>
            <a:r>
              <a:rPr lang="es-ES" dirty="0"/>
              <a:t>Observe que cuando se dibuja en un esquema, es diferente de su disposición física</a:t>
            </a:r>
            <a:endParaRPr lang="en-US" dirty="0"/>
          </a:p>
        </p:txBody>
      </p:sp>
      <p:sp>
        <p:nvSpPr>
          <p:cNvPr id="4" name="Content Placeholder 3"/>
          <p:cNvSpPr>
            <a:spLocks noGrp="1"/>
          </p:cNvSpPr>
          <p:nvPr>
            <p:ph sz="half" idx="2"/>
          </p:nvPr>
        </p:nvSpPr>
        <p:spPr>
          <a:xfrm>
            <a:off x="7157336" y="1673352"/>
            <a:ext cx="4425063" cy="4718304"/>
          </a:xfrm>
        </p:spPr>
        <p:txBody>
          <a:bodyPr>
            <a:normAutofit/>
          </a:bodyPr>
          <a:lstStyle/>
          <a:p>
            <a:r>
              <a:rPr lang="en-US" sz="2000" dirty="0"/>
              <a:t>The 555 timer is a versatile chip that can be used a wide range of applications</a:t>
            </a:r>
          </a:p>
          <a:p>
            <a:r>
              <a:rPr lang="en-US" sz="2000" dirty="0"/>
              <a:t>The 555 can be used to produce sound or light</a:t>
            </a:r>
          </a:p>
          <a:p>
            <a:r>
              <a:rPr lang="en-US" sz="2000" dirty="0"/>
              <a:t>555 is very easy to integrate with inputs such as switches, light sensors, microphones, etc.</a:t>
            </a:r>
          </a:p>
          <a:p>
            <a:r>
              <a:rPr lang="en-US" sz="2000" dirty="0"/>
              <a:t>In a schematic drawing, integrated circuits are represented as building blocks</a:t>
            </a:r>
          </a:p>
          <a:p>
            <a:r>
              <a:rPr lang="en-US" sz="2000" dirty="0"/>
              <a:t>Notice that when drawn in a schematic, it is different from its physical layout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51</a:t>
            </a:fld>
            <a:endParaRPr lang="en-US"/>
          </a:p>
        </p:txBody>
      </p:sp>
      <p:pic>
        <p:nvPicPr>
          <p:cNvPr id="7" name="Picture 6"/>
          <p:cNvPicPr>
            <a:picLocks noChangeAspect="1"/>
          </p:cNvPicPr>
          <p:nvPr/>
        </p:nvPicPr>
        <p:blipFill>
          <a:blip r:embed="rId2"/>
          <a:stretch>
            <a:fillRect/>
          </a:stretch>
        </p:blipFill>
        <p:spPr>
          <a:xfrm>
            <a:off x="3809586" y="3757583"/>
            <a:ext cx="3190875" cy="1990725"/>
          </a:xfrm>
          <a:prstGeom prst="rect">
            <a:avLst/>
          </a:prstGeom>
        </p:spPr>
      </p:pic>
      <p:pic>
        <p:nvPicPr>
          <p:cNvPr id="6" name="Picture 5"/>
          <p:cNvPicPr>
            <a:picLocks noChangeAspect="1"/>
          </p:cNvPicPr>
          <p:nvPr/>
        </p:nvPicPr>
        <p:blipFill>
          <a:blip r:embed="rId3"/>
          <a:stretch>
            <a:fillRect/>
          </a:stretch>
        </p:blipFill>
        <p:spPr>
          <a:xfrm>
            <a:off x="4329527" y="2066328"/>
            <a:ext cx="2504225" cy="1541903"/>
          </a:xfrm>
          <a:prstGeom prst="rect">
            <a:avLst/>
          </a:prstGeom>
        </p:spPr>
      </p:pic>
    </p:spTree>
    <p:extLst>
      <p:ext uri="{BB962C8B-B14F-4D97-AF65-F5344CB8AC3E}">
        <p14:creationId xmlns:p14="http://schemas.microsoft.com/office/powerpoint/2010/main" val="524317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555 Timer Pin </a:t>
            </a:r>
            <a:r>
              <a:rPr lang="en-US" dirty="0" err="1"/>
              <a:t>Detalles</a:t>
            </a:r>
            <a:br>
              <a:rPr lang="en-US" dirty="0"/>
            </a:br>
            <a:r>
              <a:rPr lang="en-US" dirty="0">
                <a:latin typeface="Calibri Light" panose="020F0302020204030204" pitchFamily="34" charset="0"/>
              </a:rPr>
              <a:t>555 Timer Pin Details</a:t>
            </a:r>
          </a:p>
        </p:txBody>
      </p:sp>
      <p:sp>
        <p:nvSpPr>
          <p:cNvPr id="3" name="Content Placeholder 2"/>
          <p:cNvSpPr>
            <a:spLocks noGrp="1"/>
          </p:cNvSpPr>
          <p:nvPr>
            <p:ph sz="half" idx="1"/>
          </p:nvPr>
        </p:nvSpPr>
        <p:spPr/>
        <p:txBody>
          <a:bodyPr>
            <a:normAutofit fontScale="32500" lnSpcReduction="20000"/>
          </a:bodyPr>
          <a:lstStyle/>
          <a:p>
            <a:r>
              <a:rPr lang="es-ES" b="1" dirty="0"/>
              <a:t>Pin 1 (masa):</a:t>
            </a:r>
          </a:p>
          <a:p>
            <a:r>
              <a:rPr lang="es-ES" dirty="0"/>
              <a:t>Se conecta a la fuente de alimentación 0v.</a:t>
            </a:r>
          </a:p>
          <a:p>
            <a:endParaRPr lang="es-ES" dirty="0"/>
          </a:p>
          <a:p>
            <a:r>
              <a:rPr lang="es-ES" b="1" dirty="0"/>
              <a:t>Pin 2 (Gatillo):</a:t>
            </a:r>
          </a:p>
          <a:p>
            <a:r>
              <a:rPr lang="es-ES" dirty="0"/>
              <a:t>Detecta 1/3 de la tensión del carril para hacer que la salida sea ALTA. El pin 2 tiene control sobre el pin 6. Si el pin 2 es LOW, y el pin 6 LOW, la salida va y se mantiene ALTA. Si el pin 6 HIGH y el pin 2 pasan a LOW, la salida baja mientras el pin 2 LOW. Este pin tiene una impedancia muy alta (aproximadamente 10M) y disparará con aproximadamente 1uA.</a:t>
            </a:r>
          </a:p>
          <a:p>
            <a:endParaRPr lang="es-ES" dirty="0"/>
          </a:p>
          <a:p>
            <a:r>
              <a:rPr lang="es-ES" b="1" dirty="0"/>
              <a:t>Pin 3 (Salida):</a:t>
            </a:r>
          </a:p>
          <a:p>
            <a:r>
              <a:rPr lang="es-ES" dirty="0"/>
              <a:t>(Los pines 3 y 7 están "en fase"). Se pone ALTO (cerca de 2v menos que el carril) y BAJO (aproximadamente 0.5v menos de 0v) y entrega hasta 200mA.</a:t>
            </a:r>
          </a:p>
          <a:p>
            <a:endParaRPr lang="es-ES" dirty="0"/>
          </a:p>
          <a:p>
            <a:r>
              <a:rPr lang="es-ES" b="1" dirty="0"/>
              <a:t>Pin 4 (</a:t>
            </a:r>
            <a:r>
              <a:rPr lang="es-ES" b="1" dirty="0" err="1"/>
              <a:t>Reset</a:t>
            </a:r>
            <a:r>
              <a:rPr lang="es-ES" b="1" dirty="0"/>
              <a:t>):</a:t>
            </a:r>
          </a:p>
          <a:p>
            <a:r>
              <a:rPr lang="es-ES" dirty="0"/>
              <a:t>Internamente conectado HIGH a través de 100k. Debe tomarse por debajo de 0.8v para reiniciar el chip.</a:t>
            </a:r>
          </a:p>
          <a:p>
            <a:endParaRPr lang="es-ES" dirty="0"/>
          </a:p>
          <a:p>
            <a:r>
              <a:rPr lang="es-ES" b="1" dirty="0"/>
              <a:t>Pin 5 (Control):</a:t>
            </a:r>
          </a:p>
          <a:p>
            <a:r>
              <a:rPr lang="es-ES" dirty="0"/>
              <a:t>Una tensión aplicada a este pin variará el tiempo de la red RC (bastante considerablemente).</a:t>
            </a:r>
          </a:p>
          <a:p>
            <a:endParaRPr lang="es-ES" dirty="0"/>
          </a:p>
          <a:p>
            <a:r>
              <a:rPr lang="es-ES" b="1" dirty="0"/>
              <a:t>Pin 6 (Umbral):</a:t>
            </a:r>
          </a:p>
          <a:p>
            <a:r>
              <a:rPr lang="es-ES" dirty="0"/>
              <a:t>Detecta 2/3 del voltaje del raíl para hacer la salida BAJA solamente si el pasador 2 está ALTO. Este pin tiene una impedancia muy alta (aproximadamente 10M) y disparará con aproximadamente 0.2uA.</a:t>
            </a:r>
          </a:p>
          <a:p>
            <a:endParaRPr lang="es-ES" dirty="0"/>
          </a:p>
          <a:p>
            <a:r>
              <a:rPr lang="es-ES" b="1" dirty="0"/>
              <a:t>Pin 7 (Descarga):</a:t>
            </a:r>
          </a:p>
          <a:p>
            <a:r>
              <a:rPr lang="es-ES" dirty="0"/>
              <a:t>Se pone LOW cuando el pin 6 detecta el voltaje 2/3 del carril, pero el pin 2 debe estar ALTO. Si el pasador 2 es ALTO, el pasador 6 puede ser ALTO o BAJO y el pasador 7 permanece bajo. Va ABIERTO (ALTO) y se mantiene ALTO cuando el pin 2 detecta 1/3 de voltaje del raíl (incluso como un pulso BAJO) cuando el pasador 6 es BAJO. (Los pines 7 y 3 están "en fase"). El pin 7 es igual al pin 3 pero el pin 7 no va alto - va abierto. Pero va BAJA y se hunde unos 200mA.</a:t>
            </a:r>
          </a:p>
          <a:p>
            <a:endParaRPr lang="es-ES" dirty="0"/>
          </a:p>
          <a:p>
            <a:r>
              <a:rPr lang="es-ES" b="1" dirty="0"/>
              <a:t>Pin 8 (suministro):</a:t>
            </a:r>
          </a:p>
          <a:p>
            <a:r>
              <a:rPr lang="es-ES" dirty="0"/>
              <a:t>Se conecta a la fuente de alimentación positiva (Vs). Esto puede ser cualquier voltaje entre 4.5V y 15V DC, pero es comúnmente 5V DC cuando se trabaja con </a:t>
            </a:r>
            <a:r>
              <a:rPr lang="es-ES" dirty="0" err="1"/>
              <a:t>ICs</a:t>
            </a:r>
            <a:r>
              <a:rPr lang="es-ES" dirty="0"/>
              <a:t> digitales.</a:t>
            </a:r>
            <a:endParaRPr lang="en-US"/>
          </a:p>
        </p:txBody>
      </p:sp>
      <p:sp>
        <p:nvSpPr>
          <p:cNvPr id="4" name="Content Placeholder 3"/>
          <p:cNvSpPr>
            <a:spLocks noGrp="1"/>
          </p:cNvSpPr>
          <p:nvPr>
            <p:ph sz="half" idx="2"/>
          </p:nvPr>
        </p:nvSpPr>
        <p:spPr/>
        <p:txBody>
          <a:bodyPr>
            <a:normAutofit fontScale="32500" lnSpcReduction="20000"/>
          </a:bodyPr>
          <a:lstStyle/>
          <a:p>
            <a:pPr marL="0" indent="0">
              <a:buNone/>
            </a:pPr>
            <a:r>
              <a:rPr lang="en-US" b="1" dirty="0"/>
              <a:t>Pin 1 (Ground):</a:t>
            </a:r>
          </a:p>
          <a:p>
            <a:pPr marL="0" indent="0">
              <a:buNone/>
            </a:pPr>
            <a:r>
              <a:rPr lang="en-US" dirty="0"/>
              <a:t>Connects to the 0v power supply. </a:t>
            </a:r>
          </a:p>
          <a:p>
            <a:endParaRPr lang="en-US" dirty="0"/>
          </a:p>
          <a:p>
            <a:pPr marL="0" indent="0">
              <a:buNone/>
            </a:pPr>
            <a:r>
              <a:rPr lang="en-US" b="1" dirty="0"/>
              <a:t>Pin 2 (Trigger):</a:t>
            </a:r>
          </a:p>
          <a:p>
            <a:pPr marL="0" indent="0">
              <a:buNone/>
            </a:pPr>
            <a:r>
              <a:rPr lang="en-US" dirty="0"/>
              <a:t>Detects 1/3 of rail voltage to make output HIGH. Pin 2 has control over pin 6. If pin 2 is LOW, and pin 6 LOW,  output goes and stays HIGH. If pin 6 HIGH, and pin 2 goes LOW, output goes LOW while pin 2 LOW. This pin has a very high impedance (about 10M) and will trigger with about 1uA. </a:t>
            </a:r>
          </a:p>
          <a:p>
            <a:endParaRPr lang="en-US" dirty="0"/>
          </a:p>
          <a:p>
            <a:pPr marL="0" indent="0">
              <a:buNone/>
            </a:pPr>
            <a:r>
              <a:rPr lang="en-US" b="1" dirty="0"/>
              <a:t>Pin 3 (Output):</a:t>
            </a:r>
          </a:p>
          <a:p>
            <a:pPr marL="0" indent="0">
              <a:buNone/>
            </a:pPr>
            <a:r>
              <a:rPr lang="en-US" dirty="0"/>
              <a:t>(Pins 3 and 7 are "in phase.") Goes HIGH (about 2v less than rail) and LOW (about 0.5v less than 0v) and will deliver up to 200mA. </a:t>
            </a:r>
          </a:p>
          <a:p>
            <a:endParaRPr lang="en-US" dirty="0"/>
          </a:p>
          <a:p>
            <a:pPr marL="0" indent="0">
              <a:buNone/>
            </a:pPr>
            <a:r>
              <a:rPr lang="en-US" b="1" dirty="0"/>
              <a:t>Pin 4 (Reset):</a:t>
            </a:r>
          </a:p>
          <a:p>
            <a:pPr marL="0" indent="0">
              <a:buNone/>
            </a:pPr>
            <a:r>
              <a:rPr lang="en-US" dirty="0"/>
              <a:t>Internally connected HIGH via 100k. Must be taken below 0.8v to reset the chip. </a:t>
            </a:r>
          </a:p>
          <a:p>
            <a:endParaRPr lang="en-US" dirty="0"/>
          </a:p>
          <a:p>
            <a:pPr marL="0" indent="0">
              <a:buNone/>
            </a:pPr>
            <a:r>
              <a:rPr lang="en-US" b="1" dirty="0"/>
              <a:t>Pin 5 (Control):</a:t>
            </a:r>
          </a:p>
          <a:p>
            <a:pPr marL="0" indent="0">
              <a:buNone/>
            </a:pPr>
            <a:r>
              <a:rPr lang="en-US" dirty="0"/>
              <a:t>A voltage applied to this pin will vary the timing of the RC network (quite considerably). </a:t>
            </a:r>
          </a:p>
          <a:p>
            <a:endParaRPr lang="en-US" dirty="0"/>
          </a:p>
          <a:p>
            <a:pPr marL="0" indent="0">
              <a:buNone/>
            </a:pPr>
            <a:r>
              <a:rPr lang="en-US" b="1" dirty="0"/>
              <a:t>Pin 6 (Threshold):</a:t>
            </a:r>
          </a:p>
          <a:p>
            <a:pPr marL="0" indent="0">
              <a:buNone/>
            </a:pPr>
            <a:r>
              <a:rPr lang="en-US" dirty="0"/>
              <a:t>Detects 2/3 of rail voltage to make output LOW only if pin 2 is HIGH. This pin has a very high impedance (about 10M) and will trigger with about 0.2uA. </a:t>
            </a:r>
          </a:p>
          <a:p>
            <a:endParaRPr lang="en-US" dirty="0"/>
          </a:p>
          <a:p>
            <a:pPr marL="0" indent="0">
              <a:buNone/>
            </a:pPr>
            <a:r>
              <a:rPr lang="en-US" b="1" dirty="0"/>
              <a:t>Pin 7 (Discharge):</a:t>
            </a:r>
          </a:p>
          <a:p>
            <a:pPr marL="0" indent="0">
              <a:buNone/>
            </a:pPr>
            <a:r>
              <a:rPr lang="en-US" dirty="0"/>
              <a:t>Goes LOW when pin 6 detects 2/3 rail voltage but pin 2 must be HIGH. If pin 2 is HIGH, pin 6 can be HIGH or LOW and pin 7 remains LOW. Goes OPEN (HIGH) and stays HIGH when pin 2 detects 1/3 rail voltage (even as a LOW pulse) when pin 6 is LOW.  (Pins 7 and 3 are "in phase.") Pin 7 is equal to pin 3 but pin 7 does not go high - it goes OPEN.  But it goes LOW and will sink about 200mA. </a:t>
            </a:r>
          </a:p>
          <a:p>
            <a:endParaRPr lang="en-US" dirty="0"/>
          </a:p>
          <a:p>
            <a:pPr marL="0" indent="0">
              <a:buNone/>
            </a:pPr>
            <a:r>
              <a:rPr lang="en-US" b="1" dirty="0"/>
              <a:t>Pin 8 (Supply):</a:t>
            </a:r>
          </a:p>
          <a:p>
            <a:pPr marL="0" indent="0">
              <a:buNone/>
            </a:pPr>
            <a:r>
              <a:rPr lang="en-US" dirty="0"/>
              <a:t>Connects to the positive power supply (Vs). This can be any voltage between 4.5V and 15V DC, but is commonly 5V DC when working with digital ICs. </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52</a:t>
            </a:fld>
            <a:endParaRPr lang="en-US"/>
          </a:p>
        </p:txBody>
      </p:sp>
    </p:spTree>
    <p:extLst>
      <p:ext uri="{BB962C8B-B14F-4D97-AF65-F5344CB8AC3E}">
        <p14:creationId xmlns:p14="http://schemas.microsoft.com/office/powerpoint/2010/main" val="1905783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Construcción de un circuito de referencia</a:t>
            </a:r>
            <a:br>
              <a:rPr lang="es-ES" dirty="0"/>
            </a:br>
            <a:r>
              <a:rPr lang="en-US" dirty="0">
                <a:latin typeface="Calibri Light" panose="020F0302020204030204" pitchFamily="34" charset="0"/>
              </a:rPr>
              <a:t>Building a reference circuit </a:t>
            </a:r>
          </a:p>
        </p:txBody>
      </p:sp>
      <p:sp>
        <p:nvSpPr>
          <p:cNvPr id="3" name="Content Placeholder 2"/>
          <p:cNvSpPr>
            <a:spLocks noGrp="1"/>
          </p:cNvSpPr>
          <p:nvPr>
            <p:ph sz="half" idx="1"/>
          </p:nvPr>
        </p:nvSpPr>
        <p:spPr>
          <a:xfrm>
            <a:off x="238539" y="1673352"/>
            <a:ext cx="2695587" cy="4718304"/>
          </a:xfrm>
        </p:spPr>
        <p:txBody>
          <a:bodyPr>
            <a:normAutofit fontScale="62500" lnSpcReduction="20000"/>
          </a:bodyPr>
          <a:lstStyle/>
          <a:p>
            <a:r>
              <a:rPr lang="es-ES" dirty="0"/>
              <a:t>Un circuito de referencia es un circuito de prueba de "caja negra" que se puede utilizar en muchas aplicaciones</a:t>
            </a:r>
          </a:p>
          <a:p>
            <a:r>
              <a:rPr lang="es-ES" dirty="0"/>
              <a:t>Le permite experimentar con el cambio de componentes externos para ver cómo afectan la función del circuito</a:t>
            </a:r>
          </a:p>
          <a:p>
            <a:r>
              <a:rPr lang="es-ES" dirty="0"/>
              <a:t>Nuestro circuito de referencia se construirá para probar diferentes usos del temporizador 555</a:t>
            </a:r>
            <a:endParaRPr lang="en-US"/>
          </a:p>
        </p:txBody>
      </p:sp>
      <p:sp>
        <p:nvSpPr>
          <p:cNvPr id="4" name="Content Placeholder 3"/>
          <p:cNvSpPr>
            <a:spLocks noGrp="1"/>
          </p:cNvSpPr>
          <p:nvPr>
            <p:ph sz="half" idx="2"/>
          </p:nvPr>
        </p:nvSpPr>
        <p:spPr>
          <a:xfrm>
            <a:off x="9912627" y="1381756"/>
            <a:ext cx="2112092" cy="4718304"/>
          </a:xfrm>
        </p:spPr>
        <p:txBody>
          <a:bodyPr>
            <a:noAutofit/>
          </a:bodyPr>
          <a:lstStyle/>
          <a:p>
            <a:r>
              <a:rPr lang="en-US" sz="1400" dirty="0"/>
              <a:t>A reference circuit is a “black box” test circuit that be used in many applications</a:t>
            </a:r>
          </a:p>
          <a:p>
            <a:r>
              <a:rPr lang="en-US" sz="1400" dirty="0"/>
              <a:t>It allows you to experiment with changing external components to see how they affect the circuit’s function</a:t>
            </a:r>
          </a:p>
          <a:p>
            <a:r>
              <a:rPr lang="en-US" sz="1400" dirty="0"/>
              <a:t>Our reference circuit will be built to try out different uses of the 555 timer</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53</a:t>
            </a:fld>
            <a:endParaRPr lang="en-US"/>
          </a:p>
        </p:txBody>
      </p:sp>
      <p:pic>
        <p:nvPicPr>
          <p:cNvPr id="6" name="Picture 5"/>
          <p:cNvPicPr>
            <a:picLocks noChangeAspect="1"/>
          </p:cNvPicPr>
          <p:nvPr/>
        </p:nvPicPr>
        <p:blipFill>
          <a:blip r:embed="rId2"/>
          <a:stretch>
            <a:fillRect/>
          </a:stretch>
        </p:blipFill>
        <p:spPr>
          <a:xfrm>
            <a:off x="3074777" y="1673352"/>
            <a:ext cx="7004613" cy="3468491"/>
          </a:xfrm>
          <a:prstGeom prst="rect">
            <a:avLst/>
          </a:prstGeom>
        </p:spPr>
      </p:pic>
    </p:spTree>
    <p:extLst>
      <p:ext uri="{BB962C8B-B14F-4D97-AF65-F5344CB8AC3E}">
        <p14:creationId xmlns:p14="http://schemas.microsoft.com/office/powerpoint/2010/main" val="176325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s-ES" sz="3200" dirty="0"/>
              <a:t>Construcción del circuito de referencia en un “</a:t>
            </a:r>
            <a:r>
              <a:rPr lang="es-ES" sz="3200" dirty="0" err="1"/>
              <a:t>breadboard</a:t>
            </a:r>
            <a:r>
              <a:rPr lang="es-ES" sz="3200" dirty="0"/>
              <a:t>”</a:t>
            </a:r>
            <a:br>
              <a:rPr lang="es-ES" sz="3200" dirty="0"/>
            </a:br>
            <a:r>
              <a:rPr lang="en-US" sz="3200" dirty="0">
                <a:latin typeface="Calibri Light" panose="020F0302020204030204" pitchFamily="34" charset="0"/>
              </a:rPr>
              <a:t>Building the Reference Circuit on a Breadboard</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54</a:t>
            </a:fld>
            <a:endParaRPr lang="en-US"/>
          </a:p>
        </p:txBody>
      </p:sp>
      <p:pic>
        <p:nvPicPr>
          <p:cNvPr id="412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582" y="1751176"/>
            <a:ext cx="6612835" cy="423208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9197009" y="1605062"/>
            <a:ext cx="257363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Using the schematic from the previous page, construct the reference circuit on the breadboard</a:t>
            </a:r>
          </a:p>
          <a:p>
            <a:pPr marL="285750" indent="-285750">
              <a:buFont typeface="Arial" panose="020B0604020202020204" pitchFamily="34" charset="0"/>
              <a:buChar char="•"/>
            </a:pPr>
            <a:r>
              <a:rPr lang="en-US" dirty="0"/>
              <a:t>The connection points A thru G from the previous drawing can be implemented as unused connect points on the breadboard</a:t>
            </a:r>
          </a:p>
          <a:p>
            <a:pPr marL="285750" indent="-285750">
              <a:buFont typeface="Arial" panose="020B0604020202020204" pitchFamily="34" charset="0"/>
              <a:buChar char="•"/>
            </a:pPr>
            <a:r>
              <a:rPr lang="en-US" dirty="0"/>
              <a:t>Reserve row </a:t>
            </a:r>
            <a:r>
              <a:rPr lang="en-US" dirty="0" err="1"/>
              <a:t>i</a:t>
            </a:r>
            <a:r>
              <a:rPr lang="en-US" dirty="0"/>
              <a:t> for the reusable connection points</a:t>
            </a:r>
          </a:p>
        </p:txBody>
      </p:sp>
      <p:sp>
        <p:nvSpPr>
          <p:cNvPr id="4" name="TextBox 3"/>
          <p:cNvSpPr txBox="1"/>
          <p:nvPr/>
        </p:nvSpPr>
        <p:spPr>
          <a:xfrm>
            <a:off x="198783" y="1755819"/>
            <a:ext cx="2278946" cy="4647426"/>
          </a:xfrm>
          <a:prstGeom prst="rect">
            <a:avLst/>
          </a:prstGeom>
          <a:noFill/>
        </p:spPr>
        <p:txBody>
          <a:bodyPr wrap="square" rtlCol="0">
            <a:spAutoFit/>
          </a:bodyPr>
          <a:lstStyle/>
          <a:p>
            <a:pPr marL="285750" indent="-285750">
              <a:buFont typeface="Arial" panose="020B0604020202020204" pitchFamily="34" charset="0"/>
              <a:buChar char="•"/>
            </a:pPr>
            <a:r>
              <a:rPr lang="es-ES" sz="1600" dirty="0"/>
              <a:t>Utilizando el esquema de la página anterior, construya el circuito de referencia en la placa de pruebas</a:t>
            </a:r>
          </a:p>
          <a:p>
            <a:pPr marL="285750" indent="-285750">
              <a:buFont typeface="Arial" panose="020B0604020202020204" pitchFamily="34" charset="0"/>
              <a:buChar char="•"/>
            </a:pPr>
            <a:r>
              <a:rPr lang="es-ES" sz="1600" dirty="0"/>
              <a:t>Los puntos de conexión A </a:t>
            </a:r>
            <a:r>
              <a:rPr lang="es-ES" sz="1600" dirty="0" err="1"/>
              <a:t>a</a:t>
            </a:r>
            <a:r>
              <a:rPr lang="es-ES" sz="1600" dirty="0"/>
              <a:t> G del dibujo anterior se pueden implementar como puntos de conexión no utilizados en la placa de pruebas</a:t>
            </a:r>
          </a:p>
          <a:p>
            <a:pPr marL="285750" indent="-285750">
              <a:buFont typeface="Arial" panose="020B0604020202020204" pitchFamily="34" charset="0"/>
              <a:buChar char="•"/>
            </a:pPr>
            <a:r>
              <a:rPr lang="es-ES" sz="1600" dirty="0"/>
              <a:t>Reserva la fila i para los puntos de conexión reutilizables</a:t>
            </a:r>
            <a:endParaRPr lang="en-US" sz="1600" dirty="0"/>
          </a:p>
        </p:txBody>
      </p:sp>
    </p:spTree>
    <p:extLst>
      <p:ext uri="{BB962C8B-B14F-4D97-AF65-F5344CB8AC3E}">
        <p14:creationId xmlns:p14="http://schemas.microsoft.com/office/powerpoint/2010/main" val="1546000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Proyecto 10 - Generador de Sonido</a:t>
            </a:r>
            <a:br>
              <a:rPr lang="es-ES" dirty="0"/>
            </a:br>
            <a:r>
              <a:rPr lang="en-US" dirty="0">
                <a:latin typeface="Calibri Light" panose="020F0302020204030204" pitchFamily="34" charset="0"/>
              </a:rPr>
              <a:t>Project 10 - Sound Generator</a:t>
            </a:r>
          </a:p>
        </p:txBody>
      </p:sp>
      <p:sp>
        <p:nvSpPr>
          <p:cNvPr id="3" name="Content Placeholder 2"/>
          <p:cNvSpPr>
            <a:spLocks noGrp="1"/>
          </p:cNvSpPr>
          <p:nvPr>
            <p:ph sz="half" idx="1"/>
          </p:nvPr>
        </p:nvSpPr>
        <p:spPr>
          <a:xfrm>
            <a:off x="457200" y="1673352"/>
            <a:ext cx="2286000" cy="4718304"/>
          </a:xfrm>
        </p:spPr>
        <p:txBody>
          <a:bodyPr>
            <a:normAutofit/>
          </a:bodyPr>
          <a:lstStyle/>
          <a:p>
            <a:r>
              <a:rPr lang="es-ES" sz="2400" dirty="0"/>
              <a:t>Conecte los componentes adicionales a los puntos de conexión en el circuito de referencia</a:t>
            </a:r>
            <a:endParaRPr lang="en-US" sz="2400" dirty="0"/>
          </a:p>
        </p:txBody>
      </p:sp>
      <p:sp>
        <p:nvSpPr>
          <p:cNvPr id="4" name="Content Placeholder 3"/>
          <p:cNvSpPr>
            <a:spLocks noGrp="1"/>
          </p:cNvSpPr>
          <p:nvPr>
            <p:ph sz="half" idx="2"/>
          </p:nvPr>
        </p:nvSpPr>
        <p:spPr>
          <a:xfrm>
            <a:off x="9160038" y="1553378"/>
            <a:ext cx="2786156" cy="4718304"/>
          </a:xfrm>
        </p:spPr>
        <p:txBody>
          <a:bodyPr>
            <a:normAutofit/>
          </a:bodyPr>
          <a:lstStyle/>
          <a:p>
            <a:r>
              <a:rPr lang="en-US" sz="2400" dirty="0"/>
              <a:t>Connect the additional components to the connect points on the reference circuit</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55</a:t>
            </a:fld>
            <a:endParaRPr lang="en-US"/>
          </a:p>
        </p:txBody>
      </p:sp>
      <p:pic>
        <p:nvPicPr>
          <p:cNvPr id="6" name="Picture 5">
            <a:extLst>
              <a:ext uri="{FF2B5EF4-FFF2-40B4-BE49-F238E27FC236}">
                <a16:creationId xmlns:a16="http://schemas.microsoft.com/office/drawing/2014/main" id="{D8414E0F-7B34-4C0E-9F01-606F789BB0FC}"/>
              </a:ext>
            </a:extLst>
          </p:cNvPr>
          <p:cNvPicPr>
            <a:picLocks noChangeAspect="1"/>
          </p:cNvPicPr>
          <p:nvPr/>
        </p:nvPicPr>
        <p:blipFill>
          <a:blip r:embed="rId2"/>
          <a:stretch>
            <a:fillRect/>
          </a:stretch>
        </p:blipFill>
        <p:spPr>
          <a:xfrm>
            <a:off x="3142345" y="1553378"/>
            <a:ext cx="5840712" cy="4838278"/>
          </a:xfrm>
          <a:prstGeom prst="rect">
            <a:avLst/>
          </a:prstGeom>
        </p:spPr>
      </p:pic>
    </p:spTree>
    <p:extLst>
      <p:ext uri="{BB962C8B-B14F-4D97-AF65-F5344CB8AC3E}">
        <p14:creationId xmlns:p14="http://schemas.microsoft.com/office/powerpoint/2010/main" val="1171574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Proyecto 11 - detector de luz / oscuridad</a:t>
            </a:r>
            <a:br>
              <a:rPr lang="es-ES" dirty="0"/>
            </a:br>
            <a:r>
              <a:rPr lang="en-US" dirty="0">
                <a:latin typeface="Calibri Light" panose="020F0302020204030204" pitchFamily="34" charset="0"/>
              </a:rPr>
              <a:t>Project 11 - light / dark detector</a:t>
            </a:r>
          </a:p>
        </p:txBody>
      </p:sp>
      <p:sp>
        <p:nvSpPr>
          <p:cNvPr id="3" name="Content Placeholder 2"/>
          <p:cNvSpPr>
            <a:spLocks noGrp="1"/>
          </p:cNvSpPr>
          <p:nvPr>
            <p:ph sz="half" idx="1"/>
          </p:nvPr>
        </p:nvSpPr>
        <p:spPr>
          <a:xfrm>
            <a:off x="331304" y="1673352"/>
            <a:ext cx="1897213" cy="4718304"/>
          </a:xfrm>
        </p:spPr>
        <p:txBody>
          <a:bodyPr>
            <a:normAutofit/>
          </a:bodyPr>
          <a:lstStyle/>
          <a:p>
            <a:r>
              <a:rPr lang="es-ES" sz="1800" dirty="0"/>
              <a:t>Usando el mismo circuito de referencia, reemplace los interruptores con una </a:t>
            </a:r>
            <a:r>
              <a:rPr lang="es-ES" sz="1800" dirty="0" err="1"/>
              <a:t>fotoresistencia</a:t>
            </a:r>
            <a:endParaRPr lang="en-US" sz="1800" dirty="0"/>
          </a:p>
        </p:txBody>
      </p:sp>
      <p:sp>
        <p:nvSpPr>
          <p:cNvPr id="4" name="Content Placeholder 3"/>
          <p:cNvSpPr>
            <a:spLocks noGrp="1"/>
          </p:cNvSpPr>
          <p:nvPr>
            <p:ph sz="half" idx="2"/>
          </p:nvPr>
        </p:nvSpPr>
        <p:spPr>
          <a:xfrm>
            <a:off x="10058399" y="1673352"/>
            <a:ext cx="2133601" cy="4718304"/>
          </a:xfrm>
        </p:spPr>
        <p:txBody>
          <a:bodyPr>
            <a:normAutofit/>
          </a:bodyPr>
          <a:lstStyle/>
          <a:p>
            <a:r>
              <a:rPr lang="en-US" sz="2000" dirty="0"/>
              <a:t>Using the same reference circuit, replace the switches with a photoresistor</a:t>
            </a:r>
          </a:p>
        </p:txBody>
      </p:sp>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56</a:t>
            </a:fld>
            <a:endParaRPr lang="en-US"/>
          </a:p>
        </p:txBody>
      </p:sp>
      <p:pic>
        <p:nvPicPr>
          <p:cNvPr id="7" name="Picture 6">
            <a:extLst>
              <a:ext uri="{FF2B5EF4-FFF2-40B4-BE49-F238E27FC236}">
                <a16:creationId xmlns:a16="http://schemas.microsoft.com/office/drawing/2014/main" id="{139C49A1-8B2E-4880-97F0-24131B14CEDE}"/>
              </a:ext>
            </a:extLst>
          </p:cNvPr>
          <p:cNvPicPr>
            <a:picLocks noChangeAspect="1"/>
          </p:cNvPicPr>
          <p:nvPr/>
        </p:nvPicPr>
        <p:blipFill>
          <a:blip r:embed="rId2"/>
          <a:stretch>
            <a:fillRect/>
          </a:stretch>
        </p:blipFill>
        <p:spPr>
          <a:xfrm>
            <a:off x="2447795" y="1673352"/>
            <a:ext cx="7391325" cy="4718304"/>
          </a:xfrm>
          <a:prstGeom prst="rect">
            <a:avLst/>
          </a:prstGeom>
        </p:spPr>
      </p:pic>
    </p:spTree>
    <p:extLst>
      <p:ext uri="{BB962C8B-B14F-4D97-AF65-F5344CB8AC3E}">
        <p14:creationId xmlns:p14="http://schemas.microsoft.com/office/powerpoint/2010/main" val="3051502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Día 4 - Montaje y soldadura</a:t>
            </a:r>
            <a:endParaRPr lang="en-US" dirty="0"/>
          </a:p>
        </p:txBody>
      </p:sp>
      <p:sp>
        <p:nvSpPr>
          <p:cNvPr id="3" name="Text Placeholder 2"/>
          <p:cNvSpPr>
            <a:spLocks noGrp="1"/>
          </p:cNvSpPr>
          <p:nvPr>
            <p:ph type="body" idx="1"/>
          </p:nvPr>
        </p:nvSpPr>
        <p:spPr/>
        <p:txBody>
          <a:bodyPr/>
          <a:lstStyle/>
          <a:p>
            <a:r>
              <a:rPr lang="en-US" dirty="0"/>
              <a:t>Day 4 – Assembly and Soldering</a:t>
            </a:r>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57</a:t>
            </a:fld>
            <a:endParaRPr lang="en-US"/>
          </a:p>
        </p:txBody>
      </p:sp>
    </p:spTree>
    <p:extLst>
      <p:ext uri="{BB962C8B-B14F-4D97-AF65-F5344CB8AC3E}">
        <p14:creationId xmlns:p14="http://schemas.microsoft.com/office/powerpoint/2010/main" val="2712686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ES" dirty="0"/>
              <a:t>Él creó todas las cosas</a:t>
            </a:r>
            <a:br>
              <a:rPr lang="es-ES" dirty="0"/>
            </a:br>
            <a:r>
              <a:rPr lang="en-US" dirty="0">
                <a:latin typeface="Calibri Light" panose="020F0302020204030204" pitchFamily="34" charset="0"/>
              </a:rPr>
              <a:t>He Created All Things</a:t>
            </a:r>
          </a:p>
        </p:txBody>
      </p:sp>
      <p:sp>
        <p:nvSpPr>
          <p:cNvPr id="6" name="Content Placeholder 5"/>
          <p:cNvSpPr>
            <a:spLocks noGrp="1"/>
          </p:cNvSpPr>
          <p:nvPr>
            <p:ph sz="half" idx="1"/>
          </p:nvPr>
        </p:nvSpPr>
        <p:spPr>
          <a:xfrm>
            <a:off x="278296" y="1673352"/>
            <a:ext cx="5716104" cy="4718304"/>
          </a:xfrm>
        </p:spPr>
        <p:txBody>
          <a:bodyPr>
            <a:normAutofit fontScale="70000" lnSpcReduction="20000"/>
          </a:bodyPr>
          <a:lstStyle/>
          <a:p>
            <a:pPr marL="0" indent="0">
              <a:buNone/>
            </a:pPr>
            <a:r>
              <a:rPr lang="es-ES" sz="2600" i="1" dirty="0"/>
              <a:t>En el principio ya existía el Verbo,</a:t>
            </a:r>
            <a:br>
              <a:rPr lang="es-ES" sz="2600" i="1" dirty="0"/>
            </a:br>
            <a:r>
              <a:rPr lang="es-ES" sz="2600" i="1" dirty="0"/>
              <a:t>    y el Verbo estaba con Dios,</a:t>
            </a:r>
            <a:br>
              <a:rPr lang="es-ES" sz="2600" i="1" dirty="0"/>
            </a:br>
            <a:r>
              <a:rPr lang="es-ES" sz="2600" i="1" dirty="0"/>
              <a:t>    y el Verbo era Dios.</a:t>
            </a:r>
            <a:br>
              <a:rPr lang="es-ES" sz="2600" i="1" dirty="0"/>
            </a:br>
            <a:r>
              <a:rPr lang="es-ES" sz="2600" b="1" i="1" baseline="30000" dirty="0"/>
              <a:t>2 </a:t>
            </a:r>
            <a:r>
              <a:rPr lang="es-ES" sz="2600" i="1" dirty="0"/>
              <a:t>Él estaba con Dios en el principio.</a:t>
            </a:r>
            <a:br>
              <a:rPr lang="es-ES" sz="2600" i="1" dirty="0"/>
            </a:br>
            <a:r>
              <a:rPr lang="es-ES" sz="2600" b="1" i="1" baseline="30000" dirty="0"/>
              <a:t>3 </a:t>
            </a:r>
            <a:r>
              <a:rPr lang="es-ES" sz="2600" i="1" dirty="0"/>
              <a:t>Por medio de él todas las cosas fueron creadas;</a:t>
            </a:r>
            <a:br>
              <a:rPr lang="es-ES" sz="2600" i="1" dirty="0"/>
            </a:br>
            <a:r>
              <a:rPr lang="es-ES" sz="2600" i="1" dirty="0"/>
              <a:t>    sin él, nada de lo creado llegó a existir. </a:t>
            </a:r>
            <a:r>
              <a:rPr lang="es-ES" sz="2600" dirty="0"/>
              <a:t>– Juan 1:1-3</a:t>
            </a:r>
          </a:p>
          <a:p>
            <a:pPr marL="0" indent="0">
              <a:buNone/>
            </a:pPr>
            <a:endParaRPr lang="es-ES" dirty="0"/>
          </a:p>
          <a:p>
            <a:r>
              <a:rPr lang="es-ES" dirty="0"/>
              <a:t>Dios creó todas las cosas.</a:t>
            </a:r>
          </a:p>
          <a:p>
            <a:r>
              <a:rPr lang="es-ES" dirty="0"/>
              <a:t>Todo lo que hemos aprendido revela un poquito sobre el mundo que Dios ha creado.</a:t>
            </a:r>
          </a:p>
          <a:p>
            <a:r>
              <a:rPr lang="es-ES" dirty="0"/>
              <a:t>Aprender la electrónica y otras disciplinas tiene algún valor</a:t>
            </a:r>
          </a:p>
          <a:p>
            <a:r>
              <a:rPr lang="es-ES" dirty="0"/>
              <a:t>Tener una relación con Dios a través de Jesucristo es más valioso que cualquier otra cosa</a:t>
            </a:r>
          </a:p>
          <a:p>
            <a:pPr marL="0" indent="0">
              <a:buNone/>
            </a:pPr>
            <a:endParaRPr lang="en-US" dirty="0"/>
          </a:p>
        </p:txBody>
      </p:sp>
      <p:sp>
        <p:nvSpPr>
          <p:cNvPr id="7" name="Content Placeholder 6"/>
          <p:cNvSpPr>
            <a:spLocks noGrp="1"/>
          </p:cNvSpPr>
          <p:nvPr>
            <p:ph sz="half" idx="2"/>
          </p:nvPr>
        </p:nvSpPr>
        <p:spPr/>
        <p:txBody>
          <a:bodyPr>
            <a:normAutofit fontScale="77500" lnSpcReduction="20000"/>
          </a:bodyPr>
          <a:lstStyle/>
          <a:p>
            <a:r>
              <a:rPr lang="en-US" i="1" dirty="0"/>
              <a:t>In the beginning was the Word, and the Word was with God, and the Word was God. He was with God in the beginning. Through him all things were made; without him nothing was made that has been made. </a:t>
            </a:r>
            <a:r>
              <a:rPr lang="en-US" dirty="0"/>
              <a:t>– John 1:1-3</a:t>
            </a:r>
          </a:p>
          <a:p>
            <a:endParaRPr lang="en-US" dirty="0"/>
          </a:p>
          <a:p>
            <a:r>
              <a:rPr lang="en-US" dirty="0"/>
              <a:t>God created all things.  </a:t>
            </a:r>
          </a:p>
          <a:p>
            <a:r>
              <a:rPr lang="en-US" dirty="0"/>
              <a:t>Everything we have learned reveals a very small bit about the world God has created.</a:t>
            </a:r>
          </a:p>
          <a:p>
            <a:r>
              <a:rPr lang="en-US" dirty="0"/>
              <a:t>Learning electronics and other disciplines has some value</a:t>
            </a:r>
          </a:p>
          <a:p>
            <a:r>
              <a:rPr lang="en-US" dirty="0"/>
              <a:t>Having a relationship with God through Jesus Christ is more valuable than anything else</a:t>
            </a:r>
          </a:p>
          <a:p>
            <a:endParaRPr lang="en-US" dirty="0"/>
          </a:p>
          <a:p>
            <a:endParaRPr lang="en-US" dirty="0"/>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58</a:t>
            </a:fld>
            <a:endParaRPr lang="en-US"/>
          </a:p>
        </p:txBody>
      </p:sp>
    </p:spTree>
    <p:extLst>
      <p:ext uri="{BB962C8B-B14F-4D97-AF65-F5344CB8AC3E}">
        <p14:creationId xmlns:p14="http://schemas.microsoft.com/office/powerpoint/2010/main" val="722073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 </a:t>
            </a:r>
            <a:r>
              <a:rPr lang="en-US" dirty="0" err="1"/>
              <a:t>precaución</a:t>
            </a:r>
            <a:r>
              <a:rPr lang="en-US" dirty="0"/>
              <a:t>!</a:t>
            </a:r>
            <a:br>
              <a:rPr lang="en-US" dirty="0"/>
            </a:br>
            <a:r>
              <a:rPr lang="en-US" sz="3600" dirty="0">
                <a:latin typeface="Calibri Light" panose="020F0302020204030204" pitchFamily="34" charset="0"/>
              </a:rPr>
              <a:t>Use Caution!</a:t>
            </a:r>
          </a:p>
        </p:txBody>
      </p:sp>
      <p:sp>
        <p:nvSpPr>
          <p:cNvPr id="3" name="Content Placeholder 2"/>
          <p:cNvSpPr>
            <a:spLocks noGrp="1"/>
          </p:cNvSpPr>
          <p:nvPr>
            <p:ph sz="half" idx="1"/>
          </p:nvPr>
        </p:nvSpPr>
        <p:spPr>
          <a:xfrm>
            <a:off x="450574" y="1673352"/>
            <a:ext cx="5543826" cy="5048724"/>
          </a:xfrm>
        </p:spPr>
        <p:txBody>
          <a:bodyPr>
            <a:noAutofit/>
          </a:bodyPr>
          <a:lstStyle/>
          <a:p>
            <a:pPr>
              <a:lnSpc>
                <a:spcPct val="80000"/>
              </a:lnSpc>
            </a:pPr>
            <a:r>
              <a:rPr lang="es-ES" sz="1600" dirty="0"/>
              <a:t>La soldadura debe realizarse </a:t>
            </a:r>
            <a:r>
              <a:rPr lang="es-ES" sz="1600" b="1" dirty="0">
                <a:solidFill>
                  <a:srgbClr val="FF0000"/>
                </a:solidFill>
              </a:rPr>
              <a:t>con extrema precaución</a:t>
            </a:r>
          </a:p>
          <a:p>
            <a:pPr>
              <a:lnSpc>
                <a:spcPct val="80000"/>
              </a:lnSpc>
            </a:pPr>
            <a:endParaRPr lang="es-ES" sz="1600" dirty="0"/>
          </a:p>
          <a:p>
            <a:pPr>
              <a:lnSpc>
                <a:spcPct val="80000"/>
              </a:lnSpc>
            </a:pPr>
            <a:r>
              <a:rPr lang="es-ES" sz="1600" dirty="0"/>
              <a:t>Utilice siempre un soldador con una </a:t>
            </a:r>
            <a:r>
              <a:rPr lang="es-ES" sz="1600" b="1" dirty="0">
                <a:solidFill>
                  <a:srgbClr val="FF0000"/>
                </a:solidFill>
              </a:rPr>
              <a:t>supervisión adecuada</a:t>
            </a:r>
          </a:p>
          <a:p>
            <a:pPr>
              <a:lnSpc>
                <a:spcPct val="80000"/>
              </a:lnSpc>
            </a:pPr>
            <a:endParaRPr lang="es-ES" sz="1600" dirty="0"/>
          </a:p>
          <a:p>
            <a:pPr>
              <a:lnSpc>
                <a:spcPct val="80000"/>
              </a:lnSpc>
            </a:pPr>
            <a:r>
              <a:rPr lang="es-ES" sz="1600" dirty="0"/>
              <a:t>Siempre asegúrese de tener una </a:t>
            </a:r>
            <a:r>
              <a:rPr lang="es-ES" sz="1600" b="1" dirty="0">
                <a:solidFill>
                  <a:srgbClr val="FF0000"/>
                </a:solidFill>
              </a:rPr>
              <a:t>ventilación adecuada</a:t>
            </a:r>
          </a:p>
          <a:p>
            <a:pPr>
              <a:lnSpc>
                <a:spcPct val="80000"/>
              </a:lnSpc>
            </a:pPr>
            <a:endParaRPr lang="es-ES" sz="1600" dirty="0"/>
          </a:p>
          <a:p>
            <a:pPr>
              <a:lnSpc>
                <a:spcPct val="80000"/>
              </a:lnSpc>
            </a:pPr>
            <a:r>
              <a:rPr lang="es-ES" sz="1600" dirty="0"/>
              <a:t>Mantenga el soldador en un lugar seguro cuando no esté en uso</a:t>
            </a:r>
          </a:p>
          <a:p>
            <a:pPr>
              <a:lnSpc>
                <a:spcPct val="80000"/>
              </a:lnSpc>
            </a:pPr>
            <a:endParaRPr lang="es-ES" sz="1600" dirty="0"/>
          </a:p>
          <a:p>
            <a:pPr>
              <a:lnSpc>
                <a:spcPct val="80000"/>
              </a:lnSpc>
            </a:pPr>
            <a:r>
              <a:rPr lang="es-ES" sz="1600" dirty="0"/>
              <a:t>Tenga cuidado de </a:t>
            </a:r>
            <a:r>
              <a:rPr lang="es-ES" sz="1600" b="1" dirty="0">
                <a:solidFill>
                  <a:srgbClr val="FF0000"/>
                </a:solidFill>
              </a:rPr>
              <a:t>usar suficiente soldadura </a:t>
            </a:r>
            <a:r>
              <a:rPr lang="es-ES" sz="1600" dirty="0"/>
              <a:t>- no demasiado</a:t>
            </a:r>
          </a:p>
          <a:p>
            <a:pPr>
              <a:lnSpc>
                <a:spcPct val="80000"/>
              </a:lnSpc>
            </a:pPr>
            <a:endParaRPr lang="es-ES" sz="1600" dirty="0"/>
          </a:p>
          <a:p>
            <a:pPr>
              <a:lnSpc>
                <a:spcPct val="80000"/>
              </a:lnSpc>
            </a:pPr>
            <a:r>
              <a:rPr lang="es-ES" sz="1600" dirty="0"/>
              <a:t>La soldadura puede salpicar - </a:t>
            </a:r>
            <a:r>
              <a:rPr lang="es-ES" sz="1600" b="1" dirty="0">
                <a:solidFill>
                  <a:srgbClr val="FF0000"/>
                </a:solidFill>
              </a:rPr>
              <a:t>mantener su cara a una distancia segura</a:t>
            </a:r>
          </a:p>
          <a:p>
            <a:pPr>
              <a:lnSpc>
                <a:spcPct val="80000"/>
              </a:lnSpc>
            </a:pPr>
            <a:endParaRPr lang="es-ES" sz="1600" dirty="0"/>
          </a:p>
          <a:p>
            <a:pPr>
              <a:lnSpc>
                <a:spcPct val="80000"/>
              </a:lnSpc>
            </a:pPr>
            <a:r>
              <a:rPr lang="es-ES" sz="1600" dirty="0"/>
              <a:t>Limite su tiempo cuando la soldadura - </a:t>
            </a:r>
            <a:r>
              <a:rPr lang="es-ES" sz="1600" b="1" dirty="0">
                <a:solidFill>
                  <a:srgbClr val="FF0000"/>
                </a:solidFill>
              </a:rPr>
              <a:t>demasiado calor puede dañar los componentes sensibles</a:t>
            </a:r>
            <a:endParaRPr lang="en-US" sz="1600" b="1" dirty="0">
              <a:solidFill>
                <a:srgbClr val="FF0000"/>
              </a:solidFill>
            </a:endParaRPr>
          </a:p>
        </p:txBody>
      </p:sp>
      <p:sp>
        <p:nvSpPr>
          <p:cNvPr id="4" name="Content Placeholder 3"/>
          <p:cNvSpPr>
            <a:spLocks noGrp="1"/>
          </p:cNvSpPr>
          <p:nvPr>
            <p:ph sz="half" idx="2"/>
          </p:nvPr>
        </p:nvSpPr>
        <p:spPr/>
        <p:txBody>
          <a:bodyPr>
            <a:normAutofit fontScale="70000" lnSpcReduction="20000"/>
          </a:bodyPr>
          <a:lstStyle/>
          <a:p>
            <a:r>
              <a:rPr lang="en-US" sz="2400" dirty="0"/>
              <a:t>Soldering must be done with </a:t>
            </a:r>
            <a:r>
              <a:rPr lang="en-US" sz="2400" b="1" dirty="0">
                <a:solidFill>
                  <a:srgbClr val="FF0000"/>
                </a:solidFill>
              </a:rPr>
              <a:t>extreme caution</a:t>
            </a:r>
          </a:p>
          <a:p>
            <a:endParaRPr lang="en-US" sz="2400" b="1" dirty="0">
              <a:solidFill>
                <a:srgbClr val="FF0000"/>
              </a:solidFill>
            </a:endParaRPr>
          </a:p>
          <a:p>
            <a:r>
              <a:rPr lang="en-US" sz="2400" dirty="0"/>
              <a:t>Always use a soldering iron with </a:t>
            </a:r>
            <a:r>
              <a:rPr lang="en-US" sz="2400" b="1" dirty="0">
                <a:solidFill>
                  <a:srgbClr val="FF0000"/>
                </a:solidFill>
              </a:rPr>
              <a:t>proper supervision</a:t>
            </a:r>
          </a:p>
          <a:p>
            <a:endParaRPr lang="en-US" sz="2400" b="1" dirty="0">
              <a:solidFill>
                <a:srgbClr val="FF0000"/>
              </a:solidFill>
            </a:endParaRPr>
          </a:p>
          <a:p>
            <a:r>
              <a:rPr lang="en-US" sz="2400" dirty="0"/>
              <a:t>Always be sure you </a:t>
            </a:r>
            <a:r>
              <a:rPr lang="en-US" sz="2400" b="1" dirty="0">
                <a:solidFill>
                  <a:srgbClr val="FF0000"/>
                </a:solidFill>
              </a:rPr>
              <a:t>have proper ventilation</a:t>
            </a:r>
          </a:p>
          <a:p>
            <a:endParaRPr lang="en-US" sz="2400" b="1" dirty="0">
              <a:solidFill>
                <a:srgbClr val="FF0000"/>
              </a:solidFill>
            </a:endParaRPr>
          </a:p>
          <a:p>
            <a:r>
              <a:rPr lang="en-US" sz="2400" dirty="0"/>
              <a:t>Keep the soldering iron in a safe place when not in use</a:t>
            </a:r>
          </a:p>
          <a:p>
            <a:endParaRPr lang="en-US" sz="2400" b="1" dirty="0">
              <a:solidFill>
                <a:srgbClr val="FF0000"/>
              </a:solidFill>
            </a:endParaRPr>
          </a:p>
          <a:p>
            <a:r>
              <a:rPr lang="en-US" sz="2400" dirty="0"/>
              <a:t>Be careful to </a:t>
            </a:r>
            <a:r>
              <a:rPr lang="en-US" sz="2400" b="1" dirty="0">
                <a:solidFill>
                  <a:srgbClr val="FF0000"/>
                </a:solidFill>
              </a:rPr>
              <a:t>use just enough solder </a:t>
            </a:r>
            <a:r>
              <a:rPr lang="en-US" sz="2400" dirty="0"/>
              <a:t>– not too much</a:t>
            </a:r>
            <a:endParaRPr lang="en-US" sz="2400" b="1" dirty="0">
              <a:solidFill>
                <a:srgbClr val="FF0000"/>
              </a:solidFill>
            </a:endParaRPr>
          </a:p>
          <a:p>
            <a:endParaRPr lang="en-US" sz="2400" b="1" dirty="0">
              <a:solidFill>
                <a:srgbClr val="FF0000"/>
              </a:solidFill>
            </a:endParaRPr>
          </a:p>
          <a:p>
            <a:r>
              <a:rPr lang="en-US" sz="2400" dirty="0"/>
              <a:t>Solder may splatter – </a:t>
            </a:r>
            <a:r>
              <a:rPr lang="en-US" sz="2400" b="1" dirty="0">
                <a:solidFill>
                  <a:srgbClr val="FF0000"/>
                </a:solidFill>
              </a:rPr>
              <a:t>keep your face at a safe distance</a:t>
            </a:r>
          </a:p>
          <a:p>
            <a:endParaRPr lang="en-US" sz="2400" b="1" dirty="0">
              <a:solidFill>
                <a:srgbClr val="FF0000"/>
              </a:solidFill>
            </a:endParaRPr>
          </a:p>
          <a:p>
            <a:r>
              <a:rPr lang="en-US" sz="2400" dirty="0"/>
              <a:t>Limit your time when soldering</a:t>
            </a:r>
            <a:r>
              <a:rPr lang="en-US" sz="2400" b="1" dirty="0">
                <a:solidFill>
                  <a:srgbClr val="FF0000"/>
                </a:solidFill>
              </a:rPr>
              <a:t> – too much heat can damage sensitive components</a:t>
            </a:r>
          </a:p>
        </p:txBody>
      </p:sp>
      <p:pic>
        <p:nvPicPr>
          <p:cNvPr id="2050" name="Picture 2" descr="Image result for pelig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1"/>
          </p:nvPr>
        </p:nvSpPr>
        <p:spPr>
          <a:xfrm>
            <a:off x="9666515" y="6511953"/>
            <a:ext cx="1931851" cy="329184"/>
          </a:xfrm>
        </p:spPr>
        <p:txBody>
          <a:bodyPr/>
          <a:lstStyle/>
          <a:p>
            <a:fld id="{8C71CAF9-4461-454A-B702-D536C3775752}" type="slidenum">
              <a:rPr lang="en-US" smtClean="0"/>
              <a:t>59</a:t>
            </a:fld>
            <a:endParaRPr lang="en-US"/>
          </a:p>
        </p:txBody>
      </p:sp>
    </p:spTree>
    <p:extLst>
      <p:ext uri="{BB962C8B-B14F-4D97-AF65-F5344CB8AC3E}">
        <p14:creationId xmlns:p14="http://schemas.microsoft.com/office/powerpoint/2010/main" val="2409051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Seguridad</a:t>
            </a:r>
            <a:br>
              <a:rPr lang="en-US" dirty="0"/>
            </a:br>
            <a:r>
              <a:rPr lang="en-US" sz="3600" dirty="0">
                <a:latin typeface="Calibri Light" panose="020F0302020204030204" pitchFamily="34" charset="0"/>
              </a:rPr>
              <a:t>Safety</a:t>
            </a:r>
            <a:endParaRPr lang="en-US" dirty="0">
              <a:latin typeface="Calibri Light" panose="020F0302020204030204" pitchFamily="34" charset="0"/>
            </a:endParaRPr>
          </a:p>
        </p:txBody>
      </p:sp>
      <p:sp>
        <p:nvSpPr>
          <p:cNvPr id="3" name="Content Placeholder 2"/>
          <p:cNvSpPr>
            <a:spLocks noGrp="1"/>
          </p:cNvSpPr>
          <p:nvPr>
            <p:ph sz="half" idx="1"/>
          </p:nvPr>
        </p:nvSpPr>
        <p:spPr/>
        <p:txBody>
          <a:bodyPr>
            <a:normAutofit fontScale="92500" lnSpcReduction="10000"/>
          </a:bodyPr>
          <a:lstStyle/>
          <a:p>
            <a:r>
              <a:rPr lang="es-ES" dirty="0"/>
              <a:t>La electricidad es útil, pero puede ser peligrosa</a:t>
            </a:r>
          </a:p>
          <a:p>
            <a:r>
              <a:rPr lang="es-ES" dirty="0"/>
              <a:t>El alto voltaje o la corriente alta pueden hacerle </a:t>
            </a:r>
            <a:r>
              <a:rPr lang="es-ES" b="1" dirty="0">
                <a:solidFill>
                  <a:srgbClr val="FF0000"/>
                </a:solidFill>
              </a:rPr>
              <a:t>daño</a:t>
            </a:r>
          </a:p>
          <a:p>
            <a:r>
              <a:rPr lang="es-ES" dirty="0"/>
              <a:t>Siempre </a:t>
            </a:r>
            <a:r>
              <a:rPr lang="es-ES" b="1" dirty="0">
                <a:solidFill>
                  <a:srgbClr val="FF0000"/>
                </a:solidFill>
              </a:rPr>
              <a:t>asegúrese de que la corriente esté apagada </a:t>
            </a:r>
            <a:r>
              <a:rPr lang="es-ES" dirty="0"/>
              <a:t>antes de trabajar con electricidad</a:t>
            </a:r>
          </a:p>
          <a:p>
            <a:r>
              <a:rPr lang="es-ES" dirty="0"/>
              <a:t>Nunca toque alambres desnudos</a:t>
            </a:r>
          </a:p>
          <a:p>
            <a:r>
              <a:rPr lang="es-ES" dirty="0"/>
              <a:t>Tenga siempre cuidado con las fuentes de energía tales como </a:t>
            </a:r>
            <a:r>
              <a:rPr lang="es-ES" b="1" dirty="0">
                <a:solidFill>
                  <a:srgbClr val="FF0000"/>
                </a:solidFill>
              </a:rPr>
              <a:t>enchufes eléctricos o baterías del coche</a:t>
            </a:r>
            <a:endParaRPr lang="en-US" b="1" dirty="0">
              <a:solidFill>
                <a:srgbClr val="FF0000"/>
              </a:solidFill>
            </a:endParaRPr>
          </a:p>
        </p:txBody>
      </p:sp>
      <p:sp>
        <p:nvSpPr>
          <p:cNvPr id="6" name="Content Placeholder 5"/>
          <p:cNvSpPr>
            <a:spLocks noGrp="1"/>
          </p:cNvSpPr>
          <p:nvPr>
            <p:ph sz="half" idx="2"/>
          </p:nvPr>
        </p:nvSpPr>
        <p:spPr/>
        <p:txBody>
          <a:bodyPr vert="horz" lIns="91440" tIns="45720" rIns="91440" bIns="45720" rtlCol="0" anchor="t">
            <a:normAutofit fontScale="92500" lnSpcReduction="10000"/>
          </a:bodyPr>
          <a:lstStyle/>
          <a:p>
            <a:r>
              <a:rPr lang="en-US" dirty="0">
                <a:solidFill>
                  <a:srgbClr val="292934"/>
                </a:solidFill>
                <a:latin typeface="Arial"/>
              </a:rPr>
              <a:t>Electricity is useful, but can be dangerous</a:t>
            </a:r>
          </a:p>
          <a:p>
            <a:r>
              <a:rPr lang="en-US" dirty="0">
                <a:solidFill>
                  <a:srgbClr val="292934"/>
                </a:solidFill>
                <a:latin typeface="Arial"/>
              </a:rPr>
              <a:t>High voltage or high current can </a:t>
            </a:r>
            <a:r>
              <a:rPr lang="en-US" b="1" dirty="0">
                <a:solidFill>
                  <a:srgbClr val="FF0000"/>
                </a:solidFill>
                <a:latin typeface="Arial"/>
              </a:rPr>
              <a:t>harm</a:t>
            </a:r>
            <a:r>
              <a:rPr lang="en-US" dirty="0">
                <a:solidFill>
                  <a:srgbClr val="292934"/>
                </a:solidFill>
                <a:latin typeface="Arial"/>
              </a:rPr>
              <a:t> you</a:t>
            </a:r>
          </a:p>
          <a:p>
            <a:r>
              <a:rPr lang="en-US" dirty="0">
                <a:solidFill>
                  <a:srgbClr val="292934"/>
                </a:solidFill>
                <a:latin typeface="Arial"/>
              </a:rPr>
              <a:t>Always take care to </a:t>
            </a:r>
            <a:r>
              <a:rPr lang="en-US" b="1" dirty="0">
                <a:solidFill>
                  <a:srgbClr val="FF0000"/>
                </a:solidFill>
                <a:latin typeface="Arial"/>
              </a:rPr>
              <a:t>make sure power is off</a:t>
            </a:r>
            <a:r>
              <a:rPr lang="en-US" dirty="0">
                <a:solidFill>
                  <a:srgbClr val="292934"/>
                </a:solidFill>
                <a:latin typeface="Arial"/>
              </a:rPr>
              <a:t> before working with electricity</a:t>
            </a:r>
          </a:p>
          <a:p>
            <a:r>
              <a:rPr lang="en-US" dirty="0">
                <a:solidFill>
                  <a:srgbClr val="292934"/>
                </a:solidFill>
                <a:latin typeface="Arial"/>
              </a:rPr>
              <a:t>Never touch bare wires </a:t>
            </a:r>
          </a:p>
          <a:p>
            <a:r>
              <a:rPr lang="en-US" dirty="0">
                <a:solidFill>
                  <a:srgbClr val="292934"/>
                </a:solidFill>
                <a:latin typeface="Arial"/>
              </a:rPr>
              <a:t>Always be careful with power sources such as </a:t>
            </a:r>
            <a:r>
              <a:rPr lang="en-US" b="1" dirty="0">
                <a:solidFill>
                  <a:srgbClr val="FF0000"/>
                </a:solidFill>
                <a:latin typeface="Arial"/>
              </a:rPr>
              <a:t>electrical outlets or car batteries</a:t>
            </a:r>
          </a:p>
        </p:txBody>
      </p:sp>
      <p:pic>
        <p:nvPicPr>
          <p:cNvPr id="5" name="Picture 2" descr="Image result for pelig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843" y="200286"/>
            <a:ext cx="1647902" cy="14531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6</a:t>
            </a:fld>
            <a:endParaRPr lang="en-US"/>
          </a:p>
        </p:txBody>
      </p:sp>
    </p:spTree>
    <p:extLst>
      <p:ext uri="{BB962C8B-B14F-4D97-AF65-F5344CB8AC3E}">
        <p14:creationId xmlns:p14="http://schemas.microsoft.com/office/powerpoint/2010/main" val="1808948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5E25B-1A93-4BA9-BC7B-A80C7F0673F9}"/>
              </a:ext>
            </a:extLst>
          </p:cNvPr>
          <p:cNvSpPr>
            <a:spLocks noGrp="1"/>
          </p:cNvSpPr>
          <p:nvPr>
            <p:ph type="title"/>
          </p:nvPr>
        </p:nvSpPr>
        <p:spPr/>
        <p:txBody>
          <a:bodyPr>
            <a:normAutofit fontScale="90000"/>
          </a:bodyPr>
          <a:lstStyle/>
          <a:p>
            <a:r>
              <a:rPr lang="en-US" dirty="0" err="1"/>
              <a:t>Obtención</a:t>
            </a:r>
            <a:r>
              <a:rPr lang="en-US" dirty="0"/>
              <a:t> del </a:t>
            </a:r>
            <a:r>
              <a:rPr lang="en-US" dirty="0" err="1"/>
              <a:t>equipo</a:t>
            </a:r>
            <a:r>
              <a:rPr lang="en-US" dirty="0"/>
              <a:t> </a:t>
            </a:r>
            <a:r>
              <a:rPr lang="en-US" dirty="0" err="1"/>
              <a:t>necesario</a:t>
            </a:r>
            <a:br>
              <a:rPr lang="en-US" dirty="0"/>
            </a:br>
            <a:r>
              <a:rPr lang="en-US" dirty="0">
                <a:latin typeface="Calibri Light" panose="020F0302020204030204" pitchFamily="34" charset="0"/>
                <a:cs typeface="Calibri Light" panose="020F0302020204030204" pitchFamily="34" charset="0"/>
              </a:rPr>
              <a:t>Getting the Necessary Equipment</a:t>
            </a:r>
          </a:p>
        </p:txBody>
      </p:sp>
      <p:sp>
        <p:nvSpPr>
          <p:cNvPr id="3" name="Content Placeholder 2">
            <a:extLst>
              <a:ext uri="{FF2B5EF4-FFF2-40B4-BE49-F238E27FC236}">
                <a16:creationId xmlns:a16="http://schemas.microsoft.com/office/drawing/2014/main" id="{9663E430-4FDA-4C1F-805D-7A66FA73786F}"/>
              </a:ext>
            </a:extLst>
          </p:cNvPr>
          <p:cNvSpPr>
            <a:spLocks noGrp="1"/>
          </p:cNvSpPr>
          <p:nvPr>
            <p:ph sz="half" idx="1"/>
          </p:nvPr>
        </p:nvSpPr>
        <p:spPr>
          <a:xfrm>
            <a:off x="609600" y="1673352"/>
            <a:ext cx="4191620" cy="4718304"/>
          </a:xfrm>
        </p:spPr>
        <p:txBody>
          <a:bodyPr>
            <a:normAutofit lnSpcReduction="10000"/>
          </a:bodyPr>
          <a:lstStyle/>
          <a:p>
            <a:r>
              <a:rPr lang="es-ES" dirty="0"/>
              <a:t>Utilice un soldador de potencia fijo, 25W para trabajos pequeños y 100W para trabajos más grandes con cableado pesado.</a:t>
            </a:r>
          </a:p>
          <a:p>
            <a:r>
              <a:rPr lang="es-ES" dirty="0"/>
              <a:t>La temperatura de la punta puede controlarse para adaptarse al tamaño del trabajo.</a:t>
            </a:r>
            <a:endParaRPr lang="en-US" dirty="0"/>
          </a:p>
        </p:txBody>
      </p:sp>
      <p:sp>
        <p:nvSpPr>
          <p:cNvPr id="4" name="Content Placeholder 3">
            <a:extLst>
              <a:ext uri="{FF2B5EF4-FFF2-40B4-BE49-F238E27FC236}">
                <a16:creationId xmlns:a16="http://schemas.microsoft.com/office/drawing/2014/main" id="{3C666DC0-FE86-4EEE-B1F3-E72A955ABF6E}"/>
              </a:ext>
            </a:extLst>
          </p:cNvPr>
          <p:cNvSpPr>
            <a:spLocks noGrp="1"/>
          </p:cNvSpPr>
          <p:nvPr>
            <p:ph sz="half" idx="2"/>
          </p:nvPr>
        </p:nvSpPr>
        <p:spPr>
          <a:xfrm>
            <a:off x="8332439" y="1740978"/>
            <a:ext cx="3559716" cy="3840307"/>
          </a:xfrm>
        </p:spPr>
        <p:txBody>
          <a:bodyPr>
            <a:normAutofit fontScale="92500"/>
          </a:bodyPr>
          <a:lstStyle/>
          <a:p>
            <a:pPr fontAlgn="base"/>
            <a:r>
              <a:rPr lang="en-US" dirty="0"/>
              <a:t>Use a fixed power soldering iron, 25W for small jobs, and 100W for larger jobs with heavy cabling. </a:t>
            </a:r>
          </a:p>
          <a:p>
            <a:pPr fontAlgn="base"/>
            <a:r>
              <a:rPr lang="en-US" dirty="0"/>
              <a:t>The tip temperature can be controlled to suit the size of the job.</a:t>
            </a:r>
          </a:p>
          <a:p>
            <a:endParaRPr lang="en-US" dirty="0"/>
          </a:p>
        </p:txBody>
      </p:sp>
      <p:sp>
        <p:nvSpPr>
          <p:cNvPr id="5" name="Slide Number Placeholder 4">
            <a:extLst>
              <a:ext uri="{FF2B5EF4-FFF2-40B4-BE49-F238E27FC236}">
                <a16:creationId xmlns:a16="http://schemas.microsoft.com/office/drawing/2014/main" id="{5A05FF34-E70E-450F-93D7-B037D3CA4858}"/>
              </a:ext>
            </a:extLst>
          </p:cNvPr>
          <p:cNvSpPr>
            <a:spLocks noGrp="1"/>
          </p:cNvSpPr>
          <p:nvPr>
            <p:ph type="sldNum" sz="quarter" idx="11"/>
          </p:nvPr>
        </p:nvSpPr>
        <p:spPr/>
        <p:txBody>
          <a:bodyPr/>
          <a:lstStyle/>
          <a:p>
            <a:fld id="{8C71CAF9-4461-454A-B702-D536C3775752}" type="slidenum">
              <a:rPr lang="en-US" smtClean="0"/>
              <a:pPr/>
              <a:t>60</a:t>
            </a:fld>
            <a:endParaRPr lang="en-US" dirty="0"/>
          </a:p>
        </p:txBody>
      </p:sp>
      <p:pic>
        <p:nvPicPr>
          <p:cNvPr id="8" name="Picture 7">
            <a:extLst>
              <a:ext uri="{FF2B5EF4-FFF2-40B4-BE49-F238E27FC236}">
                <a16:creationId xmlns:a16="http://schemas.microsoft.com/office/drawing/2014/main" id="{73D66C73-FD06-9D49-9265-725987AA9E4D}"/>
              </a:ext>
            </a:extLst>
          </p:cNvPr>
          <p:cNvPicPr/>
          <p:nvPr/>
        </p:nvPicPr>
        <p:blipFill>
          <a:blip r:embed="rId2"/>
          <a:stretch>
            <a:fillRect/>
          </a:stretch>
        </p:blipFill>
        <p:spPr>
          <a:xfrm>
            <a:off x="4801220" y="2215090"/>
            <a:ext cx="3221463" cy="2756829"/>
          </a:xfrm>
          <a:prstGeom prst="rect">
            <a:avLst/>
          </a:prstGeom>
        </p:spPr>
      </p:pic>
    </p:spTree>
    <p:extLst>
      <p:ext uri="{BB962C8B-B14F-4D97-AF65-F5344CB8AC3E}">
        <p14:creationId xmlns:p14="http://schemas.microsoft.com/office/powerpoint/2010/main" val="3629069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EFB7-6125-4D0C-BC17-B27188B6D588}"/>
              </a:ext>
            </a:extLst>
          </p:cNvPr>
          <p:cNvSpPr>
            <a:spLocks noGrp="1"/>
          </p:cNvSpPr>
          <p:nvPr>
            <p:ph type="title"/>
          </p:nvPr>
        </p:nvSpPr>
        <p:spPr/>
        <p:txBody>
          <a:bodyPr>
            <a:noAutofit/>
          </a:bodyPr>
          <a:lstStyle/>
          <a:p>
            <a:r>
              <a:rPr lang="es-ES" sz="3200" dirty="0"/>
              <a:t>Utilice un alambre de soldadura de una aleación apropiada</a:t>
            </a:r>
            <a:br>
              <a:rPr lang="en-US" sz="3200" dirty="0"/>
            </a:br>
            <a:r>
              <a:rPr lang="en-US" sz="3200" dirty="0">
                <a:latin typeface="Calibri Light" panose="020F0302020204030204" pitchFamily="34" charset="0"/>
                <a:cs typeface="Calibri Light" panose="020F0302020204030204" pitchFamily="34" charset="0"/>
              </a:rPr>
              <a:t>Use solder wire of an appropriate alloy</a:t>
            </a:r>
          </a:p>
        </p:txBody>
      </p:sp>
      <p:sp>
        <p:nvSpPr>
          <p:cNvPr id="3" name="Content Placeholder 2">
            <a:extLst>
              <a:ext uri="{FF2B5EF4-FFF2-40B4-BE49-F238E27FC236}">
                <a16:creationId xmlns:a16="http://schemas.microsoft.com/office/drawing/2014/main" id="{89895773-F789-4068-B11A-EC3E6EF554DF}"/>
              </a:ext>
            </a:extLst>
          </p:cNvPr>
          <p:cNvSpPr>
            <a:spLocks noGrp="1"/>
          </p:cNvSpPr>
          <p:nvPr>
            <p:ph sz="half" idx="1"/>
          </p:nvPr>
        </p:nvSpPr>
        <p:spPr>
          <a:xfrm>
            <a:off x="609600" y="1673352"/>
            <a:ext cx="3541132" cy="4315107"/>
          </a:xfrm>
        </p:spPr>
        <p:txBody>
          <a:bodyPr>
            <a:noAutofit/>
          </a:bodyPr>
          <a:lstStyle/>
          <a:p>
            <a:r>
              <a:rPr lang="es-ES" sz="2100" dirty="0"/>
              <a:t>La aleación de soldadura más común utilizada en la electrónica es el 60% de estaño y el 40% de plomo, a veces se anota como 60/40.</a:t>
            </a:r>
          </a:p>
          <a:p>
            <a:r>
              <a:rPr lang="es-ES" sz="2100" dirty="0"/>
              <a:t>Esta aleación se recomienda si es nuevo en la soldadura, aunque es algo peligroso, requiriendo ventilación adecuada, protección respiratoria o un soldador con un accesorio de vacío.</a:t>
            </a:r>
            <a:endParaRPr lang="en-US" sz="2100" dirty="0"/>
          </a:p>
        </p:txBody>
      </p:sp>
      <p:sp>
        <p:nvSpPr>
          <p:cNvPr id="4" name="Content Placeholder 3">
            <a:extLst>
              <a:ext uri="{FF2B5EF4-FFF2-40B4-BE49-F238E27FC236}">
                <a16:creationId xmlns:a16="http://schemas.microsoft.com/office/drawing/2014/main" id="{FD6A2271-10BB-464F-887F-45485F83E633}"/>
              </a:ext>
            </a:extLst>
          </p:cNvPr>
          <p:cNvSpPr>
            <a:spLocks noGrp="1"/>
          </p:cNvSpPr>
          <p:nvPr>
            <p:ph sz="half" idx="2"/>
          </p:nvPr>
        </p:nvSpPr>
        <p:spPr>
          <a:xfrm>
            <a:off x="7840333" y="1673352"/>
            <a:ext cx="3993376" cy="4718304"/>
          </a:xfrm>
        </p:spPr>
        <p:txBody>
          <a:bodyPr>
            <a:normAutofit fontScale="85000" lnSpcReduction="20000"/>
          </a:bodyPr>
          <a:lstStyle/>
          <a:p>
            <a:r>
              <a:rPr lang="en-US" dirty="0"/>
              <a:t>The</a:t>
            </a:r>
            <a:r>
              <a:rPr lang="en-US" b="1" dirty="0"/>
              <a:t> </a:t>
            </a:r>
            <a:r>
              <a:rPr lang="en-US" dirty="0"/>
              <a:t>most common solder alloy used in electronics is 60% tin and 40% lead, sometimes notated as 60/40. </a:t>
            </a:r>
          </a:p>
          <a:p>
            <a:r>
              <a:rPr lang="en-US" dirty="0"/>
              <a:t>This alloy is recommended if you are new to soldering, though it is somewhat hazardous, requiring proper ventilation, breathing protection, or a soldering iron with a vacuum attachment. </a:t>
            </a:r>
          </a:p>
        </p:txBody>
      </p:sp>
      <p:sp>
        <p:nvSpPr>
          <p:cNvPr id="5" name="Slide Number Placeholder 4">
            <a:extLst>
              <a:ext uri="{FF2B5EF4-FFF2-40B4-BE49-F238E27FC236}">
                <a16:creationId xmlns:a16="http://schemas.microsoft.com/office/drawing/2014/main" id="{91699654-AA6D-4FF7-81B7-075E45FA63FD}"/>
              </a:ext>
            </a:extLst>
          </p:cNvPr>
          <p:cNvSpPr>
            <a:spLocks noGrp="1"/>
          </p:cNvSpPr>
          <p:nvPr>
            <p:ph type="sldNum" sz="quarter" idx="11"/>
          </p:nvPr>
        </p:nvSpPr>
        <p:spPr/>
        <p:txBody>
          <a:bodyPr/>
          <a:lstStyle/>
          <a:p>
            <a:fld id="{8C71CAF9-4461-454A-B702-D536C3775752}" type="slidenum">
              <a:rPr lang="en-US" smtClean="0"/>
              <a:pPr/>
              <a:t>61</a:t>
            </a:fld>
            <a:endParaRPr lang="en-US" dirty="0"/>
          </a:p>
        </p:txBody>
      </p:sp>
      <p:pic>
        <p:nvPicPr>
          <p:cNvPr id="8" name="Picture 7">
            <a:extLst>
              <a:ext uri="{FF2B5EF4-FFF2-40B4-BE49-F238E27FC236}">
                <a16:creationId xmlns:a16="http://schemas.microsoft.com/office/drawing/2014/main" id="{D8A7C631-C954-DD49-951A-D8D3E52B73EE}"/>
              </a:ext>
            </a:extLst>
          </p:cNvPr>
          <p:cNvPicPr/>
          <p:nvPr/>
        </p:nvPicPr>
        <p:blipFill>
          <a:blip r:embed="rId2"/>
          <a:stretch>
            <a:fillRect/>
          </a:stretch>
        </p:blipFill>
        <p:spPr>
          <a:xfrm>
            <a:off x="4677316" y="1673353"/>
            <a:ext cx="2911707" cy="3003964"/>
          </a:xfrm>
          <a:prstGeom prst="rect">
            <a:avLst/>
          </a:prstGeom>
        </p:spPr>
      </p:pic>
    </p:spTree>
    <p:extLst>
      <p:ext uri="{BB962C8B-B14F-4D97-AF65-F5344CB8AC3E}">
        <p14:creationId xmlns:p14="http://schemas.microsoft.com/office/powerpoint/2010/main" val="3479669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F6C9F-50D9-4A4F-9AC5-290E43CABCAC}"/>
              </a:ext>
            </a:extLst>
          </p:cNvPr>
          <p:cNvSpPr>
            <a:spLocks noGrp="1"/>
          </p:cNvSpPr>
          <p:nvPr>
            <p:ph type="title"/>
          </p:nvPr>
        </p:nvSpPr>
        <p:spPr/>
        <p:txBody>
          <a:bodyPr>
            <a:normAutofit fontScale="90000"/>
          </a:bodyPr>
          <a:lstStyle/>
          <a:p>
            <a:r>
              <a:rPr lang="es-ES" dirty="0"/>
              <a:t>Obtenga el tablero y los componentes necesarios</a:t>
            </a:r>
            <a:br>
              <a:rPr lang="en-US" dirty="0"/>
            </a:br>
            <a:r>
              <a:rPr lang="en-US" dirty="0">
                <a:latin typeface="Calibri Light" panose="020F0302020204030204" pitchFamily="34" charset="0"/>
                <a:cs typeface="Calibri Light" panose="020F0302020204030204" pitchFamily="34" charset="0"/>
              </a:rPr>
              <a:t>Get the necessary board and components</a:t>
            </a:r>
          </a:p>
        </p:txBody>
      </p:sp>
      <p:sp>
        <p:nvSpPr>
          <p:cNvPr id="3" name="Content Placeholder 2">
            <a:extLst>
              <a:ext uri="{FF2B5EF4-FFF2-40B4-BE49-F238E27FC236}">
                <a16:creationId xmlns:a16="http://schemas.microsoft.com/office/drawing/2014/main" id="{82B7D04C-9BC4-4116-A50C-162859E15DEE}"/>
              </a:ext>
            </a:extLst>
          </p:cNvPr>
          <p:cNvSpPr>
            <a:spLocks noGrp="1"/>
          </p:cNvSpPr>
          <p:nvPr>
            <p:ph sz="half" idx="1"/>
          </p:nvPr>
        </p:nvSpPr>
        <p:spPr>
          <a:xfrm>
            <a:off x="609600" y="1673352"/>
            <a:ext cx="3943815" cy="4718304"/>
          </a:xfrm>
        </p:spPr>
        <p:txBody>
          <a:bodyPr>
            <a:noAutofit/>
          </a:bodyPr>
          <a:lstStyle/>
          <a:p>
            <a:r>
              <a:rPr lang="es-ES" sz="2000" dirty="0"/>
              <a:t>En su mayoría, la soldadura eléctrica se ocupa de los componentes "pasantes", que se presionan en placas de circuito impreso (PCB).</a:t>
            </a:r>
          </a:p>
          <a:p>
            <a:r>
              <a:rPr lang="es-ES" sz="2000" dirty="0"/>
              <a:t>Los componentes del orificio pasante tienen cables (alambres o lengüetas) que pasan a través de un agujero en la placa y se sueldan a la almohadilla de chapado metálico alrededor del agujero. El agujero puede ser "chapado" o no.</a:t>
            </a:r>
            <a:endParaRPr lang="en-US" sz="2000" dirty="0"/>
          </a:p>
        </p:txBody>
      </p:sp>
      <p:sp>
        <p:nvSpPr>
          <p:cNvPr id="4" name="Content Placeholder 3">
            <a:extLst>
              <a:ext uri="{FF2B5EF4-FFF2-40B4-BE49-F238E27FC236}">
                <a16:creationId xmlns:a16="http://schemas.microsoft.com/office/drawing/2014/main" id="{BADA6865-A756-4F15-8FCE-D77B460C9166}"/>
              </a:ext>
            </a:extLst>
          </p:cNvPr>
          <p:cNvSpPr>
            <a:spLocks noGrp="1"/>
          </p:cNvSpPr>
          <p:nvPr>
            <p:ph sz="half" idx="2"/>
          </p:nvPr>
        </p:nvSpPr>
        <p:spPr>
          <a:xfrm>
            <a:off x="7991706" y="1673352"/>
            <a:ext cx="3590693" cy="4718304"/>
          </a:xfrm>
        </p:spPr>
        <p:txBody>
          <a:bodyPr>
            <a:normAutofit fontScale="77500" lnSpcReduction="20000"/>
          </a:bodyPr>
          <a:lstStyle/>
          <a:p>
            <a:r>
              <a:rPr lang="en-US" dirty="0"/>
              <a:t>Mostly, electrical soldering deals with "through-hole" components, which are pressed into printed circuit boards (PCBs). </a:t>
            </a:r>
          </a:p>
          <a:p>
            <a:r>
              <a:rPr lang="en-US" dirty="0"/>
              <a:t>Through-hole components have leads (wires or tabs) that pass through a hole in the board and are soldered to the pad of metal plating around the hole. The hole may be "plated through" or not. </a:t>
            </a:r>
          </a:p>
        </p:txBody>
      </p:sp>
      <p:sp>
        <p:nvSpPr>
          <p:cNvPr id="5" name="Slide Number Placeholder 4">
            <a:extLst>
              <a:ext uri="{FF2B5EF4-FFF2-40B4-BE49-F238E27FC236}">
                <a16:creationId xmlns:a16="http://schemas.microsoft.com/office/drawing/2014/main" id="{013F73B7-C654-4F9E-9CD1-5A492503246F}"/>
              </a:ext>
            </a:extLst>
          </p:cNvPr>
          <p:cNvSpPr>
            <a:spLocks noGrp="1"/>
          </p:cNvSpPr>
          <p:nvPr>
            <p:ph type="sldNum" sz="quarter" idx="11"/>
          </p:nvPr>
        </p:nvSpPr>
        <p:spPr/>
        <p:txBody>
          <a:bodyPr/>
          <a:lstStyle/>
          <a:p>
            <a:fld id="{8C71CAF9-4461-454A-B702-D536C3775752}" type="slidenum">
              <a:rPr lang="en-US" smtClean="0"/>
              <a:pPr/>
              <a:t>62</a:t>
            </a:fld>
            <a:endParaRPr lang="en-US" dirty="0"/>
          </a:p>
        </p:txBody>
      </p:sp>
      <p:pic>
        <p:nvPicPr>
          <p:cNvPr id="8" name="Picture 7">
            <a:extLst>
              <a:ext uri="{FF2B5EF4-FFF2-40B4-BE49-F238E27FC236}">
                <a16:creationId xmlns:a16="http://schemas.microsoft.com/office/drawing/2014/main" id="{D8A1BE1D-F9C6-644D-ABAA-950E0A8D68AA}"/>
              </a:ext>
            </a:extLst>
          </p:cNvPr>
          <p:cNvPicPr/>
          <p:nvPr/>
        </p:nvPicPr>
        <p:blipFill>
          <a:blip r:embed="rId2"/>
          <a:stretch>
            <a:fillRect/>
          </a:stretch>
        </p:blipFill>
        <p:spPr>
          <a:xfrm>
            <a:off x="4541953" y="1952133"/>
            <a:ext cx="3449753" cy="3282746"/>
          </a:xfrm>
          <a:prstGeom prst="rect">
            <a:avLst/>
          </a:prstGeom>
        </p:spPr>
      </p:pic>
    </p:spTree>
    <p:extLst>
      <p:ext uri="{BB962C8B-B14F-4D97-AF65-F5344CB8AC3E}">
        <p14:creationId xmlns:p14="http://schemas.microsoft.com/office/powerpoint/2010/main" val="1721587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4A86F-4718-45A3-8ADD-2CBA1C1CBB6B}"/>
              </a:ext>
            </a:extLst>
          </p:cNvPr>
          <p:cNvSpPr>
            <a:spLocks noGrp="1"/>
          </p:cNvSpPr>
          <p:nvPr>
            <p:ph type="title"/>
          </p:nvPr>
        </p:nvSpPr>
        <p:spPr/>
        <p:txBody>
          <a:bodyPr>
            <a:normAutofit fontScale="90000"/>
          </a:bodyPr>
          <a:lstStyle/>
          <a:p>
            <a:r>
              <a:rPr lang="en-US" dirty="0" err="1"/>
              <a:t>Soldar</a:t>
            </a:r>
            <a:r>
              <a:rPr lang="en-US" dirty="0"/>
              <a:t> </a:t>
            </a:r>
            <a:r>
              <a:rPr lang="en-US" dirty="0" err="1"/>
              <a:t>los</a:t>
            </a:r>
            <a:r>
              <a:rPr lang="en-US" dirty="0"/>
              <a:t> components</a:t>
            </a:r>
            <a:br>
              <a:rPr lang="en-US" dirty="0"/>
            </a:br>
            <a:r>
              <a:rPr lang="en-US" dirty="0">
                <a:latin typeface="Calibri Light" panose="020F0302020204030204" pitchFamily="34" charset="0"/>
                <a:cs typeface="Calibri Light" panose="020F0302020204030204" pitchFamily="34" charset="0"/>
              </a:rPr>
              <a:t>Soldering the components</a:t>
            </a:r>
          </a:p>
        </p:txBody>
      </p:sp>
      <p:sp>
        <p:nvSpPr>
          <p:cNvPr id="3" name="Content Placeholder 2">
            <a:extLst>
              <a:ext uri="{FF2B5EF4-FFF2-40B4-BE49-F238E27FC236}">
                <a16:creationId xmlns:a16="http://schemas.microsoft.com/office/drawing/2014/main" id="{07DC82DD-00D7-4279-89FA-1E06A1C98F62}"/>
              </a:ext>
            </a:extLst>
          </p:cNvPr>
          <p:cNvSpPr>
            <a:spLocks noGrp="1"/>
          </p:cNvSpPr>
          <p:nvPr>
            <p:ph sz="half" idx="1"/>
          </p:nvPr>
        </p:nvSpPr>
        <p:spPr>
          <a:xfrm>
            <a:off x="600216" y="1715691"/>
            <a:ext cx="3310556" cy="4430201"/>
          </a:xfrm>
        </p:spPr>
        <p:txBody>
          <a:bodyPr>
            <a:normAutofit fontScale="70000" lnSpcReduction="20000"/>
          </a:bodyPr>
          <a:lstStyle/>
          <a:p>
            <a:r>
              <a:rPr lang="es-ES" dirty="0"/>
              <a:t>Prepare los componentes para la soldadura.</a:t>
            </a:r>
          </a:p>
          <a:p>
            <a:r>
              <a:rPr lang="es-ES" dirty="0"/>
              <a:t>Seleccione el componente correcto comprobando su tipo y valor cuidadosamente.</a:t>
            </a:r>
          </a:p>
          <a:p>
            <a:r>
              <a:rPr lang="es-ES" dirty="0"/>
              <a:t>Con resistencias, compruebe su código de color.</a:t>
            </a:r>
          </a:p>
          <a:p>
            <a:r>
              <a:rPr lang="es-ES" dirty="0"/>
              <a:t>Bend conduce correctamente, si es necesario, teniendo cuidado de no exceder las especificaciones de estrés, y el remache lleva a encajar en el tablero.</a:t>
            </a:r>
            <a:endParaRPr lang="en-US" dirty="0"/>
          </a:p>
        </p:txBody>
      </p:sp>
      <p:sp>
        <p:nvSpPr>
          <p:cNvPr id="4" name="Content Placeholder 3">
            <a:extLst>
              <a:ext uri="{FF2B5EF4-FFF2-40B4-BE49-F238E27FC236}">
                <a16:creationId xmlns:a16="http://schemas.microsoft.com/office/drawing/2014/main" id="{EEEB2284-7B1C-4637-8828-16CB0E0FF9F4}"/>
              </a:ext>
            </a:extLst>
          </p:cNvPr>
          <p:cNvSpPr>
            <a:spLocks noGrp="1"/>
          </p:cNvSpPr>
          <p:nvPr>
            <p:ph sz="half" idx="2"/>
          </p:nvPr>
        </p:nvSpPr>
        <p:spPr>
          <a:xfrm>
            <a:off x="7771369" y="1741427"/>
            <a:ext cx="4205868" cy="2930467"/>
          </a:xfrm>
        </p:spPr>
        <p:txBody>
          <a:bodyPr>
            <a:noAutofit/>
          </a:bodyPr>
          <a:lstStyle/>
          <a:p>
            <a:r>
              <a:rPr lang="en-US" sz="2300" dirty="0"/>
              <a:t>Prepare the components for soldering. </a:t>
            </a:r>
          </a:p>
          <a:p>
            <a:r>
              <a:rPr lang="en-US" sz="2300" dirty="0"/>
              <a:t>Select the correct component by checking it's type and value carefully. </a:t>
            </a:r>
          </a:p>
          <a:p>
            <a:r>
              <a:rPr lang="en-US" sz="2300" dirty="0"/>
              <a:t>With resistors, check their </a:t>
            </a:r>
            <a:r>
              <a:rPr lang="en-US" sz="2300" u="sng" dirty="0">
                <a:hlinkClick r:id="rId2"/>
              </a:rPr>
              <a:t>color code</a:t>
            </a:r>
            <a:r>
              <a:rPr lang="en-US" sz="2300" dirty="0"/>
              <a:t>. </a:t>
            </a:r>
          </a:p>
          <a:p>
            <a:r>
              <a:rPr lang="en-US" sz="2300" dirty="0"/>
              <a:t>Bend leads correctly, if necessary, being careful not to exceed the stress specs, and clinch leads to fit the board. </a:t>
            </a:r>
          </a:p>
        </p:txBody>
      </p:sp>
      <p:sp>
        <p:nvSpPr>
          <p:cNvPr id="5" name="Slide Number Placeholder 4">
            <a:extLst>
              <a:ext uri="{FF2B5EF4-FFF2-40B4-BE49-F238E27FC236}">
                <a16:creationId xmlns:a16="http://schemas.microsoft.com/office/drawing/2014/main" id="{8A920082-1BAC-4A70-89A3-291157CCFDD1}"/>
              </a:ext>
            </a:extLst>
          </p:cNvPr>
          <p:cNvSpPr>
            <a:spLocks noGrp="1"/>
          </p:cNvSpPr>
          <p:nvPr>
            <p:ph type="sldNum" sz="quarter" idx="11"/>
          </p:nvPr>
        </p:nvSpPr>
        <p:spPr/>
        <p:txBody>
          <a:bodyPr/>
          <a:lstStyle/>
          <a:p>
            <a:fld id="{8C71CAF9-4461-454A-B702-D536C3775752}" type="slidenum">
              <a:rPr lang="en-US" smtClean="0"/>
              <a:pPr/>
              <a:t>63</a:t>
            </a:fld>
            <a:endParaRPr lang="en-US" dirty="0"/>
          </a:p>
        </p:txBody>
      </p:sp>
      <p:pic>
        <p:nvPicPr>
          <p:cNvPr id="8" name="Picture 7">
            <a:extLst>
              <a:ext uri="{FF2B5EF4-FFF2-40B4-BE49-F238E27FC236}">
                <a16:creationId xmlns:a16="http://schemas.microsoft.com/office/drawing/2014/main" id="{7C5D933F-CCFF-A540-B35E-439A6A5479E1}"/>
              </a:ext>
            </a:extLst>
          </p:cNvPr>
          <p:cNvPicPr/>
          <p:nvPr/>
        </p:nvPicPr>
        <p:blipFill>
          <a:blip r:embed="rId3"/>
          <a:stretch>
            <a:fillRect/>
          </a:stretch>
        </p:blipFill>
        <p:spPr>
          <a:xfrm>
            <a:off x="4305609" y="1741427"/>
            <a:ext cx="3070923" cy="2539044"/>
          </a:xfrm>
          <a:prstGeom prst="rect">
            <a:avLst/>
          </a:prstGeom>
        </p:spPr>
      </p:pic>
    </p:spTree>
    <p:extLst>
      <p:ext uri="{BB962C8B-B14F-4D97-AF65-F5344CB8AC3E}">
        <p14:creationId xmlns:p14="http://schemas.microsoft.com/office/powerpoint/2010/main" val="300400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450C-EB3B-4EA9-B8FD-D805B1D9FDDC}"/>
              </a:ext>
            </a:extLst>
          </p:cNvPr>
          <p:cNvSpPr>
            <a:spLocks noGrp="1"/>
          </p:cNvSpPr>
          <p:nvPr>
            <p:ph type="title"/>
          </p:nvPr>
        </p:nvSpPr>
        <p:spPr/>
        <p:txBody>
          <a:bodyPr>
            <a:normAutofit fontScale="90000"/>
          </a:bodyPr>
          <a:lstStyle/>
          <a:p>
            <a:r>
              <a:rPr lang="en-US" dirty="0"/>
              <a:t>Ser </a:t>
            </a:r>
            <a:r>
              <a:rPr lang="en-US" dirty="0" err="1"/>
              <a:t>extremadamente</a:t>
            </a:r>
            <a:r>
              <a:rPr lang="en-US" dirty="0"/>
              <a:t> </a:t>
            </a:r>
            <a:r>
              <a:rPr lang="en-US" dirty="0" err="1"/>
              <a:t>cuidadoso</a:t>
            </a:r>
            <a:br>
              <a:rPr lang="en-US" dirty="0"/>
            </a:br>
            <a:r>
              <a:rPr lang="en-US" dirty="0">
                <a:latin typeface="Calibri Light" panose="020F0302020204030204" pitchFamily="34" charset="0"/>
                <a:cs typeface="Calibri Light" panose="020F0302020204030204" pitchFamily="34" charset="0"/>
              </a:rPr>
              <a:t>Be extremely careful</a:t>
            </a:r>
          </a:p>
        </p:txBody>
      </p:sp>
      <p:sp>
        <p:nvSpPr>
          <p:cNvPr id="3" name="Content Placeholder 2">
            <a:extLst>
              <a:ext uri="{FF2B5EF4-FFF2-40B4-BE49-F238E27FC236}">
                <a16:creationId xmlns:a16="http://schemas.microsoft.com/office/drawing/2014/main" id="{0BAFB221-00B2-4628-B493-AED131651598}"/>
              </a:ext>
            </a:extLst>
          </p:cNvPr>
          <p:cNvSpPr>
            <a:spLocks noGrp="1"/>
          </p:cNvSpPr>
          <p:nvPr>
            <p:ph sz="half" idx="1"/>
          </p:nvPr>
        </p:nvSpPr>
        <p:spPr>
          <a:xfrm>
            <a:off x="609600" y="1673352"/>
            <a:ext cx="3541132" cy="4718304"/>
          </a:xfrm>
        </p:spPr>
        <p:txBody>
          <a:bodyPr>
            <a:normAutofit fontScale="70000" lnSpcReduction="20000"/>
          </a:bodyPr>
          <a:lstStyle/>
          <a:p>
            <a:r>
              <a:rPr lang="es-ES" dirty="0"/>
              <a:t>Siempre soldar en un área bien ventilada, usando respiración y protección para los ojos. Asegúrese de sujetar la plancha cuando está encendida pero no en uso. Los hierros pueden encender los fuegos con bastante facilidad por la quema en su banco de trabajo.</a:t>
            </a:r>
          </a:p>
          <a:p>
            <a:r>
              <a:rPr lang="es-ES" dirty="0"/>
              <a:t>De siete a doce pulgadas de espacio debe estar entre los componentes electrónicos y su cara, o puede saltar a los ojos. La soldadura puede salpicar.</a:t>
            </a:r>
            <a:endParaRPr lang="en-US" dirty="0"/>
          </a:p>
        </p:txBody>
      </p:sp>
      <p:sp>
        <p:nvSpPr>
          <p:cNvPr id="4" name="Content Placeholder 3">
            <a:extLst>
              <a:ext uri="{FF2B5EF4-FFF2-40B4-BE49-F238E27FC236}">
                <a16:creationId xmlns:a16="http://schemas.microsoft.com/office/drawing/2014/main" id="{E97E8C26-A002-4C8B-A231-AF73A5FF8837}"/>
              </a:ext>
            </a:extLst>
          </p:cNvPr>
          <p:cNvSpPr>
            <a:spLocks noGrp="1"/>
          </p:cNvSpPr>
          <p:nvPr>
            <p:ph sz="half" idx="2"/>
          </p:nvPr>
        </p:nvSpPr>
        <p:spPr>
          <a:xfrm>
            <a:off x="7886656" y="1591626"/>
            <a:ext cx="3559717" cy="4718304"/>
          </a:xfrm>
        </p:spPr>
        <p:txBody>
          <a:bodyPr>
            <a:noAutofit/>
          </a:bodyPr>
          <a:lstStyle/>
          <a:p>
            <a:pPr fontAlgn="base"/>
            <a:r>
              <a:rPr lang="en-US" sz="2000" dirty="0"/>
              <a:t>Always solder in a well-ventilated area, using breathing and eye protection. Make sure to prop up the iron when it is on but not in use. Irons can start fires quite easily by burning into your workbench. </a:t>
            </a:r>
          </a:p>
          <a:p>
            <a:pPr fontAlgn="base"/>
            <a:r>
              <a:rPr lang="en-US" sz="2000" dirty="0"/>
              <a:t>Seven to twelve inches of space should be between the electronic components and your face, or it may jump into your eyes. Solder may splatter. </a:t>
            </a:r>
          </a:p>
          <a:p>
            <a:endParaRPr lang="en-US" sz="2000" dirty="0"/>
          </a:p>
        </p:txBody>
      </p:sp>
      <p:sp>
        <p:nvSpPr>
          <p:cNvPr id="5" name="Slide Number Placeholder 4">
            <a:extLst>
              <a:ext uri="{FF2B5EF4-FFF2-40B4-BE49-F238E27FC236}">
                <a16:creationId xmlns:a16="http://schemas.microsoft.com/office/drawing/2014/main" id="{403F2A81-218F-4F29-BC88-D73BBC0975A5}"/>
              </a:ext>
            </a:extLst>
          </p:cNvPr>
          <p:cNvSpPr>
            <a:spLocks noGrp="1"/>
          </p:cNvSpPr>
          <p:nvPr>
            <p:ph type="sldNum" sz="quarter" idx="11"/>
          </p:nvPr>
        </p:nvSpPr>
        <p:spPr/>
        <p:txBody>
          <a:bodyPr/>
          <a:lstStyle/>
          <a:p>
            <a:fld id="{8C71CAF9-4461-454A-B702-D536C3775752}" type="slidenum">
              <a:rPr lang="en-US" smtClean="0"/>
              <a:pPr/>
              <a:t>64</a:t>
            </a:fld>
            <a:endParaRPr lang="en-US" dirty="0"/>
          </a:p>
        </p:txBody>
      </p:sp>
      <p:pic>
        <p:nvPicPr>
          <p:cNvPr id="9" name="Picture 8">
            <a:extLst>
              <a:ext uri="{FF2B5EF4-FFF2-40B4-BE49-F238E27FC236}">
                <a16:creationId xmlns:a16="http://schemas.microsoft.com/office/drawing/2014/main" id="{BF27151C-41EF-A04D-82C7-DC9593FED6E8}"/>
              </a:ext>
            </a:extLst>
          </p:cNvPr>
          <p:cNvPicPr/>
          <p:nvPr/>
        </p:nvPicPr>
        <p:blipFill>
          <a:blip r:embed="rId2"/>
          <a:stretch>
            <a:fillRect/>
          </a:stretch>
        </p:blipFill>
        <p:spPr>
          <a:xfrm>
            <a:off x="4303132" y="2610941"/>
            <a:ext cx="3431124" cy="2052276"/>
          </a:xfrm>
          <a:prstGeom prst="rect">
            <a:avLst/>
          </a:prstGeom>
        </p:spPr>
      </p:pic>
    </p:spTree>
    <p:extLst>
      <p:ext uri="{BB962C8B-B14F-4D97-AF65-F5344CB8AC3E}">
        <p14:creationId xmlns:p14="http://schemas.microsoft.com/office/powerpoint/2010/main" val="506212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AA1DA-BD8D-4FF8-BE1C-E3BBD9E0204A}"/>
              </a:ext>
            </a:extLst>
          </p:cNvPr>
          <p:cNvSpPr>
            <a:spLocks noGrp="1"/>
          </p:cNvSpPr>
          <p:nvPr>
            <p:ph type="title"/>
          </p:nvPr>
        </p:nvSpPr>
        <p:spPr/>
        <p:txBody>
          <a:bodyPr>
            <a:normAutofit fontScale="90000"/>
          </a:bodyPr>
          <a:lstStyle/>
          <a:p>
            <a:r>
              <a:rPr lang="en-US" dirty="0" err="1"/>
              <a:t>Estaño</a:t>
            </a:r>
            <a:r>
              <a:rPr lang="en-US" dirty="0"/>
              <a:t> la </a:t>
            </a:r>
            <a:r>
              <a:rPr lang="en-US" dirty="0" err="1"/>
              <a:t>soldadura</a:t>
            </a:r>
            <a:br>
              <a:rPr lang="en-US" dirty="0"/>
            </a:br>
            <a:r>
              <a:rPr lang="en-US" dirty="0">
                <a:latin typeface="Calibri Light" panose="020F0302020204030204" pitchFamily="34" charset="0"/>
                <a:cs typeface="Calibri Light" panose="020F0302020204030204" pitchFamily="34" charset="0"/>
              </a:rPr>
              <a:t>“Tin” the solder</a:t>
            </a:r>
          </a:p>
        </p:txBody>
      </p:sp>
      <p:sp>
        <p:nvSpPr>
          <p:cNvPr id="3" name="Content Placeholder 2">
            <a:extLst>
              <a:ext uri="{FF2B5EF4-FFF2-40B4-BE49-F238E27FC236}">
                <a16:creationId xmlns:a16="http://schemas.microsoft.com/office/drawing/2014/main" id="{F6C2B16A-0789-433A-B745-8E320F0D28DD}"/>
              </a:ext>
            </a:extLst>
          </p:cNvPr>
          <p:cNvSpPr>
            <a:spLocks noGrp="1"/>
          </p:cNvSpPr>
          <p:nvPr>
            <p:ph sz="half" idx="1"/>
          </p:nvPr>
        </p:nvSpPr>
        <p:spPr>
          <a:xfrm>
            <a:off x="609600" y="1673352"/>
            <a:ext cx="4315522" cy="4718304"/>
          </a:xfrm>
        </p:spPr>
        <p:txBody>
          <a:bodyPr>
            <a:noAutofit/>
          </a:bodyPr>
          <a:lstStyle/>
          <a:p>
            <a:r>
              <a:rPr lang="es-ES" sz="1700" dirty="0"/>
              <a:t>Derretir una pequeña gota de soldadura en el extremo del soldador. Este proceso se denomina estañado y ayuda a mejorar el flujo de calor desde el hierro hasta el plomo y la almohadilla, manteniendo la placa a salvo del calor.</a:t>
            </a:r>
          </a:p>
          <a:p>
            <a:r>
              <a:rPr lang="es-ES" sz="1700" dirty="0"/>
              <a:t>Con cuidado, coloque la punta (con la burbuja) en la interfase del plomo y la almohadilla. La punta o gota debe tocar tanto el plomo como la almohadilla.</a:t>
            </a:r>
          </a:p>
          <a:p>
            <a:r>
              <a:rPr lang="es-ES" sz="1700" dirty="0"/>
              <a:t>La punta del hierro de soldar no debe estar tocando el área de la almohadilla no metálica del PCB, o cualquiera de los alrededores de la fibra de vidrio. Esta área puede ser dañada por el calor excesivo.</a:t>
            </a:r>
            <a:endParaRPr lang="en-US" sz="1700" dirty="0"/>
          </a:p>
        </p:txBody>
      </p:sp>
      <p:sp>
        <p:nvSpPr>
          <p:cNvPr id="4" name="Content Placeholder 3">
            <a:extLst>
              <a:ext uri="{FF2B5EF4-FFF2-40B4-BE49-F238E27FC236}">
                <a16:creationId xmlns:a16="http://schemas.microsoft.com/office/drawing/2014/main" id="{3ED43EBF-0070-4427-9750-744225A224A1}"/>
              </a:ext>
            </a:extLst>
          </p:cNvPr>
          <p:cNvSpPr>
            <a:spLocks noGrp="1"/>
          </p:cNvSpPr>
          <p:nvPr>
            <p:ph sz="half" idx="2"/>
          </p:nvPr>
        </p:nvSpPr>
        <p:spPr>
          <a:xfrm>
            <a:off x="8456341" y="1673352"/>
            <a:ext cx="3126058" cy="4242989"/>
          </a:xfrm>
        </p:spPr>
        <p:txBody>
          <a:bodyPr>
            <a:normAutofit fontScale="55000" lnSpcReduction="20000"/>
          </a:bodyPr>
          <a:lstStyle/>
          <a:p>
            <a:pPr fontAlgn="base"/>
            <a:r>
              <a:rPr lang="en-US" dirty="0"/>
              <a:t>Melt a small blob of solder on end of the soldering iron. This process is called tinning and it helps to improve heat flow from the iron to the lead and pad, keeping the board safe from the heat. </a:t>
            </a:r>
          </a:p>
          <a:p>
            <a:pPr fontAlgn="base"/>
            <a:r>
              <a:rPr lang="en-US" dirty="0"/>
              <a:t>Carefully place the tip (with the blob) onto the interface of the lead and pad. The tip or blob must touch both the lead and the pad. </a:t>
            </a:r>
          </a:p>
          <a:p>
            <a:pPr fontAlgn="base"/>
            <a:r>
              <a:rPr lang="en-US" dirty="0"/>
              <a:t>The tip of the soldering iron should not be touching the nonmetallic pad area of the PCB, or any of the </a:t>
            </a:r>
            <a:r>
              <a:rPr lang="en-US" dirty="0" err="1"/>
              <a:t>fibreglass</a:t>
            </a:r>
            <a:r>
              <a:rPr lang="en-US" dirty="0"/>
              <a:t> area surrounding. This area can be damaged by excessive heat.</a:t>
            </a:r>
          </a:p>
          <a:p>
            <a:endParaRPr lang="en-US" dirty="0"/>
          </a:p>
        </p:txBody>
      </p:sp>
      <p:sp>
        <p:nvSpPr>
          <p:cNvPr id="5" name="Slide Number Placeholder 4">
            <a:extLst>
              <a:ext uri="{FF2B5EF4-FFF2-40B4-BE49-F238E27FC236}">
                <a16:creationId xmlns:a16="http://schemas.microsoft.com/office/drawing/2014/main" id="{66908637-7BDE-44EB-A474-CEBE94B8A124}"/>
              </a:ext>
            </a:extLst>
          </p:cNvPr>
          <p:cNvSpPr>
            <a:spLocks noGrp="1"/>
          </p:cNvSpPr>
          <p:nvPr>
            <p:ph type="sldNum" sz="quarter" idx="11"/>
          </p:nvPr>
        </p:nvSpPr>
        <p:spPr/>
        <p:txBody>
          <a:bodyPr/>
          <a:lstStyle/>
          <a:p>
            <a:fld id="{8C71CAF9-4461-454A-B702-D536C3775752}" type="slidenum">
              <a:rPr lang="en-US" smtClean="0"/>
              <a:pPr/>
              <a:t>65</a:t>
            </a:fld>
            <a:endParaRPr lang="en-US" dirty="0"/>
          </a:p>
        </p:txBody>
      </p:sp>
      <p:pic>
        <p:nvPicPr>
          <p:cNvPr id="8" name="Picture 7">
            <a:extLst>
              <a:ext uri="{FF2B5EF4-FFF2-40B4-BE49-F238E27FC236}">
                <a16:creationId xmlns:a16="http://schemas.microsoft.com/office/drawing/2014/main" id="{549C24CE-C182-1E46-8900-C897F48E6955}"/>
              </a:ext>
            </a:extLst>
          </p:cNvPr>
          <p:cNvPicPr/>
          <p:nvPr/>
        </p:nvPicPr>
        <p:blipFill>
          <a:blip r:embed="rId2"/>
          <a:stretch>
            <a:fillRect/>
          </a:stretch>
        </p:blipFill>
        <p:spPr>
          <a:xfrm>
            <a:off x="4925122" y="1835481"/>
            <a:ext cx="3531219" cy="2872812"/>
          </a:xfrm>
          <a:prstGeom prst="rect">
            <a:avLst/>
          </a:prstGeom>
        </p:spPr>
      </p:pic>
    </p:spTree>
    <p:extLst>
      <p:ext uri="{BB962C8B-B14F-4D97-AF65-F5344CB8AC3E}">
        <p14:creationId xmlns:p14="http://schemas.microsoft.com/office/powerpoint/2010/main" val="872403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87A5-18A2-4AC4-A285-082FE7CC1E8D}"/>
              </a:ext>
            </a:extLst>
          </p:cNvPr>
          <p:cNvSpPr>
            <a:spLocks noGrp="1"/>
          </p:cNvSpPr>
          <p:nvPr>
            <p:ph type="title"/>
          </p:nvPr>
        </p:nvSpPr>
        <p:spPr/>
        <p:txBody>
          <a:bodyPr>
            <a:noAutofit/>
          </a:bodyPr>
          <a:lstStyle/>
          <a:p>
            <a:r>
              <a:rPr lang="es-ES" sz="2800" b="1" dirty="0"/>
              <a:t>Introduzca la soldadura en la interfase entre la almohadilla y el cable</a:t>
            </a:r>
            <a:br>
              <a:rPr lang="en-US" sz="2800" b="1" dirty="0"/>
            </a:br>
            <a:r>
              <a:rPr lang="en-US" sz="2800" b="1" dirty="0">
                <a:latin typeface="Calibri Light" panose="020F0302020204030204" pitchFamily="34" charset="0"/>
                <a:cs typeface="Calibri Light" panose="020F0302020204030204" pitchFamily="34" charset="0"/>
              </a:rPr>
              <a:t>Feed the solder onto the interface between the pad and lead</a:t>
            </a:r>
            <a:endParaRPr lang="en-US" sz="2800" dirty="0">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621EED30-2840-42A4-9706-2BF6A6037C34}"/>
              </a:ext>
            </a:extLst>
          </p:cNvPr>
          <p:cNvSpPr>
            <a:spLocks noGrp="1"/>
          </p:cNvSpPr>
          <p:nvPr>
            <p:ph sz="half" idx="1"/>
          </p:nvPr>
        </p:nvSpPr>
        <p:spPr>
          <a:xfrm>
            <a:off x="0" y="1524000"/>
            <a:ext cx="4940608" cy="4488725"/>
          </a:xfrm>
        </p:spPr>
        <p:txBody>
          <a:bodyPr>
            <a:noAutofit/>
          </a:bodyPr>
          <a:lstStyle/>
          <a:p>
            <a:r>
              <a:rPr lang="es-ES" sz="1800" dirty="0"/>
              <a:t>El flujo del alambre de soldadura sólo está activo durante un segundo aproximadamente después de fundirse sobre la junta, ya que se quema lentamente por calor.</a:t>
            </a:r>
          </a:p>
          <a:p>
            <a:r>
              <a:rPr lang="es-ES" sz="1800" dirty="0"/>
              <a:t>El plomo y la almohadilla se deben calentar lo suficiente para que la soldadura no derrita el punto de conexión.</a:t>
            </a:r>
          </a:p>
          <a:p>
            <a:r>
              <a:rPr lang="es-ES" sz="1800" dirty="0"/>
              <a:t>La soldadura fundida debe "aferrarse" a la almohadilla y conducir juntos por medio de la tensión superficial. Esto se conoce comúnmente como mojado.</a:t>
            </a:r>
          </a:p>
          <a:p>
            <a:r>
              <a:rPr lang="es-ES" sz="1800" dirty="0"/>
              <a:t>Si la soldadura no se funde en el área, la causa más probable es que el calor insuficiente se ha transferido a él, o la superficie necesita ser limpiada de grasa o suciedad.</a:t>
            </a:r>
            <a:endParaRPr lang="en-US" sz="1800" dirty="0"/>
          </a:p>
        </p:txBody>
      </p:sp>
      <p:sp>
        <p:nvSpPr>
          <p:cNvPr id="4" name="Content Placeholder 3">
            <a:extLst>
              <a:ext uri="{FF2B5EF4-FFF2-40B4-BE49-F238E27FC236}">
                <a16:creationId xmlns:a16="http://schemas.microsoft.com/office/drawing/2014/main" id="{BEB0AAFA-5103-4FE2-8220-69C0DD2FEDBE}"/>
              </a:ext>
            </a:extLst>
          </p:cNvPr>
          <p:cNvSpPr>
            <a:spLocks noGrp="1"/>
          </p:cNvSpPr>
          <p:nvPr>
            <p:ph sz="half" idx="2"/>
          </p:nvPr>
        </p:nvSpPr>
        <p:spPr>
          <a:xfrm>
            <a:off x="8456340" y="1673352"/>
            <a:ext cx="3126059" cy="4718304"/>
          </a:xfrm>
        </p:spPr>
        <p:txBody>
          <a:bodyPr>
            <a:normAutofit fontScale="55000" lnSpcReduction="20000"/>
          </a:bodyPr>
          <a:lstStyle/>
          <a:p>
            <a:pPr fontAlgn="base"/>
            <a:r>
              <a:rPr lang="en-US" dirty="0"/>
              <a:t>Flux</a:t>
            </a:r>
            <a:r>
              <a:rPr lang="en-US" b="1" dirty="0"/>
              <a:t> </a:t>
            </a:r>
            <a:r>
              <a:rPr lang="en-US" dirty="0"/>
              <a:t>from the solder wire is only active for about one second maximum after melting onto the joint as it is slowly burned off by heat. </a:t>
            </a:r>
          </a:p>
          <a:p>
            <a:pPr fontAlgn="base"/>
            <a:r>
              <a:rPr lang="en-US" dirty="0"/>
              <a:t>The lead and pad should be heated enough for the solder to melt not the connection point. </a:t>
            </a:r>
          </a:p>
          <a:p>
            <a:pPr fontAlgn="base"/>
            <a:r>
              <a:rPr lang="en-US" dirty="0"/>
              <a:t>The molten solder should "cling" to the pad and lead together by way of surface tension. This is commonly referred to as wetting. </a:t>
            </a:r>
          </a:p>
          <a:p>
            <a:pPr fontAlgn="base"/>
            <a:r>
              <a:rPr lang="en-US" dirty="0"/>
              <a:t>If the solder does not melt onto the area, the most likely cause is insufficient heat has been transferred to it, or the surface needs to be cleaned of grease or dirt. </a:t>
            </a:r>
          </a:p>
          <a:p>
            <a:endParaRPr lang="en-US" dirty="0"/>
          </a:p>
        </p:txBody>
      </p:sp>
      <p:sp>
        <p:nvSpPr>
          <p:cNvPr id="5" name="Slide Number Placeholder 4">
            <a:extLst>
              <a:ext uri="{FF2B5EF4-FFF2-40B4-BE49-F238E27FC236}">
                <a16:creationId xmlns:a16="http://schemas.microsoft.com/office/drawing/2014/main" id="{A8E5549C-14EA-435F-B16D-7FEB3F56C6FC}"/>
              </a:ext>
            </a:extLst>
          </p:cNvPr>
          <p:cNvSpPr>
            <a:spLocks noGrp="1"/>
          </p:cNvSpPr>
          <p:nvPr>
            <p:ph type="sldNum" sz="quarter" idx="11"/>
          </p:nvPr>
        </p:nvSpPr>
        <p:spPr/>
        <p:txBody>
          <a:bodyPr/>
          <a:lstStyle/>
          <a:p>
            <a:fld id="{8C71CAF9-4461-454A-B702-D536C3775752}" type="slidenum">
              <a:rPr lang="en-US" smtClean="0"/>
              <a:pPr/>
              <a:t>66</a:t>
            </a:fld>
            <a:endParaRPr lang="en-US" dirty="0"/>
          </a:p>
        </p:txBody>
      </p:sp>
      <p:pic>
        <p:nvPicPr>
          <p:cNvPr id="8" name="Picture 7">
            <a:extLst>
              <a:ext uri="{FF2B5EF4-FFF2-40B4-BE49-F238E27FC236}">
                <a16:creationId xmlns:a16="http://schemas.microsoft.com/office/drawing/2014/main" id="{A1FC6EC0-C7F1-2446-8BF5-FD36D494CB74}"/>
              </a:ext>
            </a:extLst>
          </p:cNvPr>
          <p:cNvPicPr/>
          <p:nvPr/>
        </p:nvPicPr>
        <p:blipFill>
          <a:blip r:embed="rId2"/>
          <a:stretch>
            <a:fillRect/>
          </a:stretch>
        </p:blipFill>
        <p:spPr>
          <a:xfrm>
            <a:off x="5180669" y="2230915"/>
            <a:ext cx="3035610" cy="2849086"/>
          </a:xfrm>
          <a:prstGeom prst="rect">
            <a:avLst/>
          </a:prstGeom>
        </p:spPr>
      </p:pic>
    </p:spTree>
    <p:extLst>
      <p:ext uri="{BB962C8B-B14F-4D97-AF65-F5344CB8AC3E}">
        <p14:creationId xmlns:p14="http://schemas.microsoft.com/office/powerpoint/2010/main" val="1388257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493-7909-4403-81E1-4E21494D2C32}"/>
              </a:ext>
            </a:extLst>
          </p:cNvPr>
          <p:cNvSpPr>
            <a:spLocks noGrp="1"/>
          </p:cNvSpPr>
          <p:nvPr>
            <p:ph type="title"/>
          </p:nvPr>
        </p:nvSpPr>
        <p:spPr>
          <a:xfrm>
            <a:off x="609600" y="533400"/>
            <a:ext cx="10972800" cy="990600"/>
          </a:xfrm>
        </p:spPr>
        <p:txBody>
          <a:bodyPr>
            <a:noAutofit/>
          </a:bodyPr>
          <a:lstStyle/>
          <a:p>
            <a:r>
              <a:rPr lang="es-ES" sz="3200" dirty="0"/>
              <a:t>Parar la alimentación de la interfaz de soldadura está lleno</a:t>
            </a:r>
            <a:br>
              <a:rPr lang="en-US" sz="3200" dirty="0">
                <a:latin typeface="Calibri Light" panose="020F0302020204030204" pitchFamily="34" charset="0"/>
                <a:cs typeface="Calibri Light" panose="020F0302020204030204" pitchFamily="34" charset="0"/>
              </a:rPr>
            </a:br>
            <a:r>
              <a:rPr lang="en-US" sz="3200" dirty="0">
                <a:latin typeface="Calibri Light" panose="020F0302020204030204" pitchFamily="34" charset="0"/>
                <a:cs typeface="Calibri Light" panose="020F0302020204030204" pitchFamily="34" charset="0"/>
              </a:rPr>
              <a:t>Stop feeding when the solder interface is filled</a:t>
            </a:r>
          </a:p>
        </p:txBody>
      </p:sp>
      <p:sp>
        <p:nvSpPr>
          <p:cNvPr id="3" name="Content Placeholder 2">
            <a:extLst>
              <a:ext uri="{FF2B5EF4-FFF2-40B4-BE49-F238E27FC236}">
                <a16:creationId xmlns:a16="http://schemas.microsoft.com/office/drawing/2014/main" id="{75BF6B3E-EEBB-4356-87CE-3FF2F5637FCA}"/>
              </a:ext>
            </a:extLst>
          </p:cNvPr>
          <p:cNvSpPr>
            <a:spLocks noGrp="1"/>
          </p:cNvSpPr>
          <p:nvPr>
            <p:ph sz="half" idx="1"/>
          </p:nvPr>
        </p:nvSpPr>
        <p:spPr>
          <a:xfrm>
            <a:off x="609600" y="1673352"/>
            <a:ext cx="4036741" cy="4718304"/>
          </a:xfrm>
        </p:spPr>
        <p:txBody>
          <a:bodyPr>
            <a:normAutofit fontScale="62500" lnSpcReduction="20000"/>
          </a:bodyPr>
          <a:lstStyle/>
          <a:p>
            <a:r>
              <a:rPr lang="es-ES" dirty="0"/>
              <a:t>No más de una gota o dos de soldadura debe ser necesario para cada articulación, aunque variará ligeramente para los diferentes componentes. La cantidad correcta de soldadura está determinada por:</a:t>
            </a:r>
          </a:p>
          <a:p>
            <a:r>
              <a:rPr lang="es-ES" dirty="0"/>
              <a:t>En los </a:t>
            </a:r>
            <a:r>
              <a:rPr lang="es-ES" dirty="0" err="1"/>
              <a:t>PCBs</a:t>
            </a:r>
            <a:r>
              <a:rPr lang="es-ES" dirty="0"/>
              <a:t> chapados, debe dejar de alimentarse cuando se vea un filete cóncavo sólido alrededor de la junta.</a:t>
            </a:r>
          </a:p>
          <a:p>
            <a:r>
              <a:rPr lang="es-ES" dirty="0"/>
              <a:t>En los PCB no chapados, desea detener la alimentación cuando la soldadura forma un filete plano.</a:t>
            </a:r>
          </a:p>
          <a:p>
            <a:r>
              <a:rPr lang="es-ES" dirty="0"/>
              <a:t>Demasiada soldadura formará una articulación bulbosa con una forma convexa, mientras que una soldadura demasiado pequeña formará una unión cóncava.</a:t>
            </a:r>
            <a:endParaRPr lang="en-US" dirty="0"/>
          </a:p>
        </p:txBody>
      </p:sp>
      <p:sp>
        <p:nvSpPr>
          <p:cNvPr id="4" name="Content Placeholder 3">
            <a:extLst>
              <a:ext uri="{FF2B5EF4-FFF2-40B4-BE49-F238E27FC236}">
                <a16:creationId xmlns:a16="http://schemas.microsoft.com/office/drawing/2014/main" id="{CE2FC840-E0F2-411C-A1DC-444B67FFB778}"/>
              </a:ext>
            </a:extLst>
          </p:cNvPr>
          <p:cNvSpPr>
            <a:spLocks noGrp="1"/>
          </p:cNvSpPr>
          <p:nvPr>
            <p:ph sz="half" idx="2"/>
          </p:nvPr>
        </p:nvSpPr>
        <p:spPr>
          <a:xfrm>
            <a:off x="8508380" y="1524000"/>
            <a:ext cx="3683620" cy="4718304"/>
          </a:xfrm>
        </p:spPr>
        <p:txBody>
          <a:bodyPr>
            <a:noAutofit/>
          </a:bodyPr>
          <a:lstStyle/>
          <a:p>
            <a:pPr fontAlgn="base"/>
            <a:r>
              <a:rPr lang="en-US" sz="1800" dirty="0"/>
              <a:t>No more than a drop or two of solder should be necessary for each joint, though it will vary slightly for different components. The correct amount of solder is determined by: </a:t>
            </a:r>
          </a:p>
          <a:p>
            <a:pPr fontAlgn="base"/>
            <a:r>
              <a:rPr lang="en-US" sz="1800" dirty="0"/>
              <a:t>On plated-PCBs, you should stop feeding when a solid concave fillet can be seen around the joint. </a:t>
            </a:r>
          </a:p>
          <a:p>
            <a:pPr fontAlgn="base"/>
            <a:r>
              <a:rPr lang="en-US" sz="1800" dirty="0"/>
              <a:t>On non-plated PCBs, you want to stop feeding when the solder forms a flat fillet. </a:t>
            </a:r>
          </a:p>
          <a:p>
            <a:pPr fontAlgn="base"/>
            <a:r>
              <a:rPr lang="en-US" sz="1800" dirty="0"/>
              <a:t>Too much solder will form a bulbous joint with a convex shape, while too little solder will form a concave joint.</a:t>
            </a:r>
          </a:p>
          <a:p>
            <a:endParaRPr lang="en-US" sz="1800" dirty="0"/>
          </a:p>
        </p:txBody>
      </p:sp>
      <p:sp>
        <p:nvSpPr>
          <p:cNvPr id="5" name="Slide Number Placeholder 4">
            <a:extLst>
              <a:ext uri="{FF2B5EF4-FFF2-40B4-BE49-F238E27FC236}">
                <a16:creationId xmlns:a16="http://schemas.microsoft.com/office/drawing/2014/main" id="{754BDCB3-EFEC-44DA-A0F2-F492AC6EE710}"/>
              </a:ext>
            </a:extLst>
          </p:cNvPr>
          <p:cNvSpPr>
            <a:spLocks noGrp="1"/>
          </p:cNvSpPr>
          <p:nvPr>
            <p:ph type="sldNum" sz="quarter" idx="11"/>
          </p:nvPr>
        </p:nvSpPr>
        <p:spPr/>
        <p:txBody>
          <a:bodyPr/>
          <a:lstStyle/>
          <a:p>
            <a:fld id="{8C71CAF9-4461-454A-B702-D536C3775752}" type="slidenum">
              <a:rPr lang="en-US" smtClean="0"/>
              <a:pPr/>
              <a:t>67</a:t>
            </a:fld>
            <a:endParaRPr lang="en-US" dirty="0"/>
          </a:p>
        </p:txBody>
      </p:sp>
      <p:pic>
        <p:nvPicPr>
          <p:cNvPr id="8" name="Picture 7">
            <a:extLst>
              <a:ext uri="{FF2B5EF4-FFF2-40B4-BE49-F238E27FC236}">
                <a16:creationId xmlns:a16="http://schemas.microsoft.com/office/drawing/2014/main" id="{8684B8C5-837B-BF48-80A5-2208D3637236}"/>
              </a:ext>
            </a:extLst>
          </p:cNvPr>
          <p:cNvPicPr/>
          <p:nvPr/>
        </p:nvPicPr>
        <p:blipFill>
          <a:blip r:embed="rId2"/>
          <a:stretch>
            <a:fillRect/>
          </a:stretch>
        </p:blipFill>
        <p:spPr>
          <a:xfrm>
            <a:off x="4646341" y="1979249"/>
            <a:ext cx="3810000" cy="2512215"/>
          </a:xfrm>
          <a:prstGeom prst="rect">
            <a:avLst/>
          </a:prstGeom>
        </p:spPr>
      </p:pic>
    </p:spTree>
    <p:extLst>
      <p:ext uri="{BB962C8B-B14F-4D97-AF65-F5344CB8AC3E}">
        <p14:creationId xmlns:p14="http://schemas.microsoft.com/office/powerpoint/2010/main" val="595597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8E816-ED55-4ADB-BDF9-9319A155C63D}"/>
              </a:ext>
            </a:extLst>
          </p:cNvPr>
          <p:cNvSpPr>
            <a:spLocks noGrp="1"/>
          </p:cNvSpPr>
          <p:nvPr>
            <p:ph type="title"/>
          </p:nvPr>
        </p:nvSpPr>
        <p:spPr/>
        <p:txBody>
          <a:bodyPr>
            <a:normAutofit fontScale="90000"/>
          </a:bodyPr>
          <a:lstStyle/>
          <a:p>
            <a:r>
              <a:rPr lang="en-US" dirty="0" err="1"/>
              <a:t>Soldadura</a:t>
            </a:r>
            <a:r>
              <a:rPr lang="en-US" dirty="0"/>
              <a:t> </a:t>
            </a:r>
            <a:r>
              <a:rPr lang="en-US" dirty="0" err="1"/>
              <a:t>bien</a:t>
            </a:r>
            <a:br>
              <a:rPr lang="en-US" dirty="0"/>
            </a:br>
            <a:r>
              <a:rPr lang="en-US" dirty="0">
                <a:latin typeface="Calibri Light" panose="020F0302020204030204" pitchFamily="34" charset="0"/>
                <a:cs typeface="Calibri Light" panose="020F0302020204030204" pitchFamily="34" charset="0"/>
              </a:rPr>
              <a:t>Soldering Well</a:t>
            </a:r>
          </a:p>
        </p:txBody>
      </p:sp>
      <p:sp>
        <p:nvSpPr>
          <p:cNvPr id="3" name="Content Placeholder 2">
            <a:extLst>
              <a:ext uri="{FF2B5EF4-FFF2-40B4-BE49-F238E27FC236}">
                <a16:creationId xmlns:a16="http://schemas.microsoft.com/office/drawing/2014/main" id="{600F4760-8F5C-4067-AD50-E85D7A1B0F9D}"/>
              </a:ext>
            </a:extLst>
          </p:cNvPr>
          <p:cNvSpPr>
            <a:spLocks noGrp="1"/>
          </p:cNvSpPr>
          <p:nvPr>
            <p:ph sz="half" idx="1"/>
          </p:nvPr>
        </p:nvSpPr>
        <p:spPr>
          <a:xfrm>
            <a:off x="609600" y="1673352"/>
            <a:ext cx="4253571" cy="4718304"/>
          </a:xfrm>
        </p:spPr>
        <p:txBody>
          <a:bodyPr>
            <a:normAutofit fontScale="55000" lnSpcReduction="20000"/>
          </a:bodyPr>
          <a:lstStyle/>
          <a:p>
            <a:r>
              <a:rPr lang="es-ES" dirty="0"/>
              <a:t>Muévete rápido. Desafortunadamente, es muy fácil dañar un componente o el tablero con demasiado calor.</a:t>
            </a:r>
          </a:p>
          <a:p>
            <a:r>
              <a:rPr lang="es-ES" dirty="0"/>
              <a:t>En su mayor parte, sin embargo, puede mantener los componentes y el tablero seguro moviéndose rápidamente. Mantenga un dedo en la tabla cerca para asegurarse de que no se caliente demasiado.</a:t>
            </a:r>
          </a:p>
          <a:p>
            <a:r>
              <a:rPr lang="es-ES" dirty="0"/>
              <a:t>Trate de errar en el lado de los hierros que son un poco menos poderoso de lo que usted piensa que podría necesitar. Utilice un hierro de 30 vatios y la práctica de soldadura con rapidez para evitar el calentamiento excesivo.</a:t>
            </a:r>
          </a:p>
          <a:p>
            <a:r>
              <a:rPr lang="es-ES" dirty="0"/>
              <a:t>Si trabaja con una placa de doble cara compruebe ambos lados para tener buenas juntas de soldadura. Una buena articulación se verá brillante y en forma de cono. Si se </a:t>
            </a:r>
            <a:r>
              <a:rPr lang="es-ES" dirty="0" err="1"/>
              <a:t>vefrostyand</a:t>
            </a:r>
            <a:r>
              <a:rPr lang="es-ES" dirty="0"/>
              <a:t> aburrido, entonces es una articulación fría.</a:t>
            </a:r>
            <a:endParaRPr lang="en-US" dirty="0"/>
          </a:p>
        </p:txBody>
      </p:sp>
      <p:sp>
        <p:nvSpPr>
          <p:cNvPr id="4" name="Content Placeholder 3">
            <a:extLst>
              <a:ext uri="{FF2B5EF4-FFF2-40B4-BE49-F238E27FC236}">
                <a16:creationId xmlns:a16="http://schemas.microsoft.com/office/drawing/2014/main" id="{B476F0F4-16A2-4A17-84BB-8DE528722FFE}"/>
              </a:ext>
            </a:extLst>
          </p:cNvPr>
          <p:cNvSpPr>
            <a:spLocks noGrp="1"/>
          </p:cNvSpPr>
          <p:nvPr>
            <p:ph sz="half" idx="2"/>
          </p:nvPr>
        </p:nvSpPr>
        <p:spPr>
          <a:xfrm>
            <a:off x="8053658" y="1028700"/>
            <a:ext cx="3528741" cy="4718304"/>
          </a:xfrm>
        </p:spPr>
        <p:txBody>
          <a:bodyPr>
            <a:noAutofit/>
          </a:bodyPr>
          <a:lstStyle/>
          <a:p>
            <a:pPr fontAlgn="base"/>
            <a:r>
              <a:rPr lang="en-US" sz="1600" dirty="0"/>
              <a:t>Move quickly. Unfortunately, it's quite easy to damage a component or the board with too much heat. </a:t>
            </a:r>
          </a:p>
          <a:p>
            <a:pPr fontAlgn="base"/>
            <a:r>
              <a:rPr lang="en-US" sz="1600" dirty="0"/>
              <a:t>For the most part, however, you can keep the components and the board safe by moving swiftly. Keep a finger on the board nearby to ensure that it doesn't get too hot. </a:t>
            </a:r>
          </a:p>
          <a:p>
            <a:pPr fontAlgn="base"/>
            <a:r>
              <a:rPr lang="en-US" sz="1600" dirty="0"/>
              <a:t>Try to err on the side of irons that are slightly less powerful than you think you might need. Use a 30 watt iron and practice soldering quickly so as to avoid excessive heating. </a:t>
            </a:r>
          </a:p>
          <a:p>
            <a:pPr fontAlgn="base"/>
            <a:r>
              <a:rPr lang="en-US" sz="1600" dirty="0"/>
              <a:t>If working with a double-sided circuit board check both sides for good solder joints. A good joint will look shiny and cone shaped. if it looks </a:t>
            </a:r>
            <a:r>
              <a:rPr lang="en-US" sz="1600" i="1" dirty="0"/>
              <a:t>frosty</a:t>
            </a:r>
            <a:r>
              <a:rPr lang="en-US" sz="1600" dirty="0"/>
              <a:t> and dull then it is a cold joint.</a:t>
            </a:r>
          </a:p>
          <a:p>
            <a:endParaRPr lang="en-US" sz="1600" dirty="0"/>
          </a:p>
        </p:txBody>
      </p:sp>
      <p:sp>
        <p:nvSpPr>
          <p:cNvPr id="5" name="Slide Number Placeholder 4">
            <a:extLst>
              <a:ext uri="{FF2B5EF4-FFF2-40B4-BE49-F238E27FC236}">
                <a16:creationId xmlns:a16="http://schemas.microsoft.com/office/drawing/2014/main" id="{5D32A37E-3161-444E-AF9F-0FEF2B40D421}"/>
              </a:ext>
            </a:extLst>
          </p:cNvPr>
          <p:cNvSpPr>
            <a:spLocks noGrp="1"/>
          </p:cNvSpPr>
          <p:nvPr>
            <p:ph type="sldNum" sz="quarter" idx="11"/>
          </p:nvPr>
        </p:nvSpPr>
        <p:spPr/>
        <p:txBody>
          <a:bodyPr/>
          <a:lstStyle/>
          <a:p>
            <a:fld id="{8C71CAF9-4461-454A-B702-D536C3775752}" type="slidenum">
              <a:rPr lang="en-US" smtClean="0"/>
              <a:pPr/>
              <a:t>68</a:t>
            </a:fld>
            <a:endParaRPr lang="en-US" dirty="0"/>
          </a:p>
        </p:txBody>
      </p:sp>
      <p:pic>
        <p:nvPicPr>
          <p:cNvPr id="8" name="Picture 7">
            <a:extLst>
              <a:ext uri="{FF2B5EF4-FFF2-40B4-BE49-F238E27FC236}">
                <a16:creationId xmlns:a16="http://schemas.microsoft.com/office/drawing/2014/main" id="{9E3666AB-DC51-D241-AC28-74E3C713CF1A}"/>
              </a:ext>
            </a:extLst>
          </p:cNvPr>
          <p:cNvPicPr/>
          <p:nvPr/>
        </p:nvPicPr>
        <p:blipFill>
          <a:blip r:embed="rId2"/>
          <a:stretch>
            <a:fillRect/>
          </a:stretch>
        </p:blipFill>
        <p:spPr>
          <a:xfrm>
            <a:off x="5081858" y="1524000"/>
            <a:ext cx="2971800" cy="2719659"/>
          </a:xfrm>
          <a:prstGeom prst="rect">
            <a:avLst/>
          </a:prstGeom>
        </p:spPr>
      </p:pic>
    </p:spTree>
    <p:extLst>
      <p:ext uri="{BB962C8B-B14F-4D97-AF65-F5344CB8AC3E}">
        <p14:creationId xmlns:p14="http://schemas.microsoft.com/office/powerpoint/2010/main" val="340129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5E1F-A251-4B36-83C2-E1F13BEFDE4B}"/>
              </a:ext>
            </a:extLst>
          </p:cNvPr>
          <p:cNvSpPr>
            <a:spLocks noGrp="1"/>
          </p:cNvSpPr>
          <p:nvPr>
            <p:ph type="title"/>
          </p:nvPr>
        </p:nvSpPr>
        <p:spPr>
          <a:xfrm>
            <a:off x="609600" y="533400"/>
            <a:ext cx="10972800" cy="990600"/>
          </a:xfrm>
        </p:spPr>
        <p:txBody>
          <a:bodyPr>
            <a:noAutofit/>
          </a:bodyPr>
          <a:lstStyle/>
          <a:p>
            <a:r>
              <a:rPr lang="es-ES" sz="3200" dirty="0"/>
              <a:t>Aprenda a reconocer cuando hay suficiente soldadura presente.</a:t>
            </a:r>
            <a:br>
              <a:rPr lang="en-US" sz="3200" dirty="0"/>
            </a:br>
            <a:r>
              <a:rPr lang="en-US" sz="3200" dirty="0">
                <a:latin typeface="Calibri Light" panose="020F0302020204030204" pitchFamily="34" charset="0"/>
                <a:cs typeface="Calibri Light" panose="020F0302020204030204" pitchFamily="34" charset="0"/>
              </a:rPr>
              <a:t>Learn to recognize when there is enough solder present</a:t>
            </a:r>
            <a:r>
              <a:rPr lang="en-US" sz="3200" dirty="0"/>
              <a:t>.</a:t>
            </a:r>
          </a:p>
        </p:txBody>
      </p:sp>
      <p:sp>
        <p:nvSpPr>
          <p:cNvPr id="3" name="Content Placeholder 2">
            <a:extLst>
              <a:ext uri="{FF2B5EF4-FFF2-40B4-BE49-F238E27FC236}">
                <a16:creationId xmlns:a16="http://schemas.microsoft.com/office/drawing/2014/main" id="{6AF944E9-A0B5-46C0-87F0-69CD12266103}"/>
              </a:ext>
            </a:extLst>
          </p:cNvPr>
          <p:cNvSpPr>
            <a:spLocks noGrp="1"/>
          </p:cNvSpPr>
          <p:nvPr>
            <p:ph sz="half" idx="1"/>
          </p:nvPr>
        </p:nvSpPr>
        <p:spPr>
          <a:xfrm>
            <a:off x="609600" y="1673352"/>
            <a:ext cx="3974790" cy="4718304"/>
          </a:xfrm>
        </p:spPr>
        <p:txBody>
          <a:bodyPr>
            <a:noAutofit/>
          </a:bodyPr>
          <a:lstStyle/>
          <a:p>
            <a:r>
              <a:rPr lang="es-ES" sz="1600" dirty="0"/>
              <a:t>Después de una aplicación adecuada de la soldadura, la soldadura será brillante y no aburrido. Las indicaciones visibles son la mejor manera de saber si su soldadura es buena.</a:t>
            </a:r>
          </a:p>
          <a:p>
            <a:r>
              <a:rPr lang="es-ES" sz="1600" dirty="0"/>
              <a:t>La soldadura necesita fundirse con la superficie de los componentes electrónicos, en lugar de la punta del soldador. De esta manera, cuando la soldadura se enfría, forma una aleación con la superficie del metal.</a:t>
            </a:r>
          </a:p>
          <a:p>
            <a:r>
              <a:rPr lang="es-ES" sz="1600" dirty="0"/>
              <a:t>La junta de soldadura debe cubrir uniformemente la superficie del componente, no demasiado para que forme un globo, ni demasiado pequeño para que no cubra completamente la superficie.</a:t>
            </a:r>
            <a:endParaRPr lang="en-US" sz="1600" dirty="0"/>
          </a:p>
        </p:txBody>
      </p:sp>
      <p:sp>
        <p:nvSpPr>
          <p:cNvPr id="4" name="Content Placeholder 3">
            <a:extLst>
              <a:ext uri="{FF2B5EF4-FFF2-40B4-BE49-F238E27FC236}">
                <a16:creationId xmlns:a16="http://schemas.microsoft.com/office/drawing/2014/main" id="{3831CF02-27FA-45FC-BE3C-EB5F0456FEB2}"/>
              </a:ext>
            </a:extLst>
          </p:cNvPr>
          <p:cNvSpPr>
            <a:spLocks noGrp="1"/>
          </p:cNvSpPr>
          <p:nvPr>
            <p:ph sz="half" idx="2"/>
          </p:nvPr>
        </p:nvSpPr>
        <p:spPr>
          <a:xfrm>
            <a:off x="7774878" y="1673352"/>
            <a:ext cx="3807522" cy="4718304"/>
          </a:xfrm>
        </p:spPr>
        <p:txBody>
          <a:bodyPr>
            <a:normAutofit fontScale="62500" lnSpcReduction="20000"/>
          </a:bodyPr>
          <a:lstStyle/>
          <a:p>
            <a:pPr fontAlgn="base"/>
            <a:r>
              <a:rPr lang="en-US" dirty="0"/>
              <a:t>After a proper application of solder, the solder will be shiny and not dull. Visible indications are the best way to know if your solder joint is good. </a:t>
            </a:r>
          </a:p>
          <a:p>
            <a:pPr fontAlgn="base"/>
            <a:r>
              <a:rPr lang="en-US" dirty="0"/>
              <a:t>The solder needs to melt with the surface of the electronic components, rather than the tip of the soldering iron. This way, when the solder cools, it forms an alloy with the surface of the metal. </a:t>
            </a:r>
          </a:p>
          <a:p>
            <a:pPr fontAlgn="base"/>
            <a:r>
              <a:rPr lang="en-US" dirty="0"/>
              <a:t>The solder joint should coat the surface of the component evenly, not too much such that it forms a glob, nor too little such that it does not completely coat the surface. </a:t>
            </a:r>
          </a:p>
          <a:p>
            <a:endParaRPr lang="en-US" dirty="0"/>
          </a:p>
        </p:txBody>
      </p:sp>
      <p:sp>
        <p:nvSpPr>
          <p:cNvPr id="5" name="Slide Number Placeholder 4">
            <a:extLst>
              <a:ext uri="{FF2B5EF4-FFF2-40B4-BE49-F238E27FC236}">
                <a16:creationId xmlns:a16="http://schemas.microsoft.com/office/drawing/2014/main" id="{2095D46F-9820-4930-AAC1-0E16C8122407}"/>
              </a:ext>
            </a:extLst>
          </p:cNvPr>
          <p:cNvSpPr>
            <a:spLocks noGrp="1"/>
          </p:cNvSpPr>
          <p:nvPr>
            <p:ph type="sldNum" sz="quarter" idx="11"/>
          </p:nvPr>
        </p:nvSpPr>
        <p:spPr/>
        <p:txBody>
          <a:bodyPr/>
          <a:lstStyle/>
          <a:p>
            <a:fld id="{8C71CAF9-4461-454A-B702-D536C3775752}" type="slidenum">
              <a:rPr lang="en-US" smtClean="0"/>
              <a:pPr/>
              <a:t>69</a:t>
            </a:fld>
            <a:endParaRPr lang="en-US" dirty="0"/>
          </a:p>
        </p:txBody>
      </p:sp>
      <p:pic>
        <p:nvPicPr>
          <p:cNvPr id="8" name="Picture 7">
            <a:extLst>
              <a:ext uri="{FF2B5EF4-FFF2-40B4-BE49-F238E27FC236}">
                <a16:creationId xmlns:a16="http://schemas.microsoft.com/office/drawing/2014/main" id="{EFF3A5CF-E607-1442-AD27-4A9F3CBF128F}"/>
              </a:ext>
            </a:extLst>
          </p:cNvPr>
          <p:cNvPicPr/>
          <p:nvPr/>
        </p:nvPicPr>
        <p:blipFill>
          <a:blip r:embed="rId2"/>
          <a:stretch>
            <a:fillRect/>
          </a:stretch>
        </p:blipFill>
        <p:spPr>
          <a:xfrm>
            <a:off x="4584390" y="1890182"/>
            <a:ext cx="3190488" cy="1826892"/>
          </a:xfrm>
          <a:prstGeom prst="rect">
            <a:avLst/>
          </a:prstGeom>
        </p:spPr>
      </p:pic>
    </p:spTree>
    <p:extLst>
      <p:ext uri="{BB962C8B-B14F-4D97-AF65-F5344CB8AC3E}">
        <p14:creationId xmlns:p14="http://schemas.microsoft.com/office/powerpoint/2010/main" val="145054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en-US" dirty="0" err="1"/>
              <a:t>Qué</a:t>
            </a:r>
            <a:r>
              <a:rPr lang="en-US" dirty="0"/>
              <a:t> es la electricidad?</a:t>
            </a:r>
            <a:br>
              <a:rPr lang="en-US" dirty="0"/>
            </a:br>
            <a:r>
              <a:rPr lang="en-US" dirty="0">
                <a:latin typeface="Calibri Light"/>
              </a:rPr>
              <a:t>What is Electricity?</a:t>
            </a:r>
          </a:p>
        </p:txBody>
      </p:sp>
      <p:sp>
        <p:nvSpPr>
          <p:cNvPr id="3" name="Content Placeholder 2"/>
          <p:cNvSpPr>
            <a:spLocks noGrp="1"/>
          </p:cNvSpPr>
          <p:nvPr>
            <p:ph sz="half" idx="1"/>
          </p:nvPr>
        </p:nvSpPr>
        <p:spPr/>
        <p:txBody>
          <a:bodyPr/>
          <a:lstStyle/>
          <a:p>
            <a:r>
              <a:rPr lang="es-ES" dirty="0"/>
              <a:t>La electricidad es un potencial</a:t>
            </a:r>
          </a:p>
          <a:p>
            <a:r>
              <a:rPr lang="es-ES" dirty="0"/>
              <a:t>Son partículas sostenidas esperando a fluir</a:t>
            </a:r>
          </a:p>
          <a:p>
            <a:r>
              <a:rPr lang="es-ES" dirty="0"/>
              <a:t>Las partículas se llaman electrones</a:t>
            </a:r>
          </a:p>
          <a:p>
            <a:r>
              <a:rPr lang="es-ES" dirty="0"/>
              <a:t>Los electrones tienen energía (Voltios) y corriente (Amperios)</a:t>
            </a:r>
            <a:endParaRPr lang="en-US" dirty="0"/>
          </a:p>
        </p:txBody>
      </p:sp>
      <p:sp>
        <p:nvSpPr>
          <p:cNvPr id="5" name="Content Placeholder 4"/>
          <p:cNvSpPr>
            <a:spLocks noGrp="1"/>
          </p:cNvSpPr>
          <p:nvPr>
            <p:ph sz="half" idx="2"/>
          </p:nvPr>
        </p:nvSpPr>
        <p:spPr/>
        <p:txBody>
          <a:bodyPr/>
          <a:lstStyle/>
          <a:p>
            <a:r>
              <a:rPr lang="en-US" dirty="0"/>
              <a:t>Electricity is a </a:t>
            </a:r>
            <a:r>
              <a:rPr lang="en-US" i="1" dirty="0"/>
              <a:t>potential</a:t>
            </a:r>
          </a:p>
          <a:p>
            <a:r>
              <a:rPr lang="en-US" dirty="0"/>
              <a:t>It is particles held up waiting to flow</a:t>
            </a:r>
          </a:p>
          <a:p>
            <a:r>
              <a:rPr lang="en-US" dirty="0"/>
              <a:t>The particles are called electrons</a:t>
            </a:r>
          </a:p>
          <a:p>
            <a:r>
              <a:rPr lang="en-US" dirty="0"/>
              <a:t>Electrons have energy (Volts) and current (Amperes)</a:t>
            </a:r>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7</a:t>
            </a:fld>
            <a:endParaRPr lang="en-US"/>
          </a:p>
        </p:txBody>
      </p:sp>
    </p:spTree>
    <p:extLst>
      <p:ext uri="{BB962C8B-B14F-4D97-AF65-F5344CB8AC3E}">
        <p14:creationId xmlns:p14="http://schemas.microsoft.com/office/powerpoint/2010/main" val="18482147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EC51-D2FC-44FF-A756-B246063FEF66}"/>
              </a:ext>
            </a:extLst>
          </p:cNvPr>
          <p:cNvSpPr>
            <a:spLocks noGrp="1"/>
          </p:cNvSpPr>
          <p:nvPr>
            <p:ph type="title"/>
          </p:nvPr>
        </p:nvSpPr>
        <p:spPr/>
        <p:txBody>
          <a:bodyPr>
            <a:normAutofit fontScale="90000"/>
          </a:bodyPr>
          <a:lstStyle/>
          <a:p>
            <a:r>
              <a:rPr lang="en-US" dirty="0" err="1"/>
              <a:t>Mantenga</a:t>
            </a:r>
            <a:r>
              <a:rPr lang="en-US" dirty="0"/>
              <a:t> el </a:t>
            </a:r>
            <a:r>
              <a:rPr lang="en-US" dirty="0" err="1"/>
              <a:t>soldador</a:t>
            </a:r>
            <a:r>
              <a:rPr lang="en-US" dirty="0"/>
              <a:t> </a:t>
            </a:r>
            <a:r>
              <a:rPr lang="en-US" dirty="0" err="1"/>
              <a:t>limpio</a:t>
            </a:r>
            <a:r>
              <a:rPr lang="en-US" dirty="0"/>
              <a:t>.</a:t>
            </a:r>
            <a:br>
              <a:rPr lang="en-US" dirty="0"/>
            </a:br>
            <a:r>
              <a:rPr lang="en-US" dirty="0">
                <a:latin typeface="Calibri Light" panose="020F0302020204030204" pitchFamily="34" charset="0"/>
                <a:cs typeface="Calibri Light" panose="020F0302020204030204" pitchFamily="34" charset="0"/>
              </a:rPr>
              <a:t>Keep the soldering iron clean.</a:t>
            </a:r>
          </a:p>
        </p:txBody>
      </p:sp>
      <p:sp>
        <p:nvSpPr>
          <p:cNvPr id="3" name="Content Placeholder 2">
            <a:extLst>
              <a:ext uri="{FF2B5EF4-FFF2-40B4-BE49-F238E27FC236}">
                <a16:creationId xmlns:a16="http://schemas.microsoft.com/office/drawing/2014/main" id="{680E7F53-6C29-4B88-91B0-1DCBC92E1B8A}"/>
              </a:ext>
            </a:extLst>
          </p:cNvPr>
          <p:cNvSpPr>
            <a:spLocks noGrp="1"/>
          </p:cNvSpPr>
          <p:nvPr>
            <p:ph sz="half" idx="1"/>
          </p:nvPr>
        </p:nvSpPr>
        <p:spPr>
          <a:xfrm>
            <a:off x="609600" y="1673352"/>
            <a:ext cx="4170672" cy="3654453"/>
          </a:xfrm>
        </p:spPr>
        <p:txBody>
          <a:bodyPr>
            <a:noAutofit/>
          </a:bodyPr>
          <a:lstStyle/>
          <a:p>
            <a:r>
              <a:rPr lang="es-ES" sz="1600" dirty="0"/>
              <a:t>El flujo quemado, la colofonia del núcleo de la soldadura o las envolturas de plástico de los alambres pueden quemarse en el hierro de soldar. Tales contaminantes impiden la formación de una aleación limpia entre los componentes electrónicos.</a:t>
            </a:r>
          </a:p>
          <a:p>
            <a:r>
              <a:rPr lang="es-ES" sz="1600" dirty="0"/>
              <a:t>Esto es indeseable, porque eleva la resistencia eléctrica y también reduce la resistencia mecánica de la unión de soldadura. Una punta limpia es brillante todo el camino alrededor, sin </a:t>
            </a:r>
            <a:r>
              <a:rPr lang="es-ES" sz="1600" dirty="0" err="1"/>
              <a:t>gunk</a:t>
            </a:r>
            <a:r>
              <a:rPr lang="es-ES" sz="1600" dirty="0"/>
              <a:t> quemado en él.</a:t>
            </a:r>
          </a:p>
          <a:p>
            <a:r>
              <a:rPr lang="es-ES" sz="1600" dirty="0"/>
              <a:t>Limpie el hierro entre cada componente que se suelda. Use una esponja húmeda o una lana de acero para limpiarla a fondo. También se puede utilizar un diluyente de punta.</a:t>
            </a:r>
            <a:endParaRPr lang="en-US" sz="1600" dirty="0"/>
          </a:p>
        </p:txBody>
      </p:sp>
      <p:sp>
        <p:nvSpPr>
          <p:cNvPr id="4" name="Content Placeholder 3">
            <a:extLst>
              <a:ext uri="{FF2B5EF4-FFF2-40B4-BE49-F238E27FC236}">
                <a16:creationId xmlns:a16="http://schemas.microsoft.com/office/drawing/2014/main" id="{A6D7C718-3D44-4DFA-ACD7-A2F7C4CDC691}"/>
              </a:ext>
            </a:extLst>
          </p:cNvPr>
          <p:cNvSpPr>
            <a:spLocks noGrp="1"/>
          </p:cNvSpPr>
          <p:nvPr>
            <p:ph sz="half" idx="2"/>
          </p:nvPr>
        </p:nvSpPr>
        <p:spPr>
          <a:xfrm>
            <a:off x="7743902" y="1673352"/>
            <a:ext cx="3838497" cy="4119087"/>
          </a:xfrm>
        </p:spPr>
        <p:txBody>
          <a:bodyPr>
            <a:normAutofit fontScale="55000" lnSpcReduction="20000"/>
          </a:bodyPr>
          <a:lstStyle/>
          <a:p>
            <a:pPr fontAlgn="base"/>
            <a:r>
              <a:rPr lang="en-US" dirty="0"/>
              <a:t>Burnt flux, rosin from the core of the solder, or plastic sheaths from wires may all burn onto the soldering iron. Such contaminants prevent the formation of a clean alloy between the electronic components. </a:t>
            </a:r>
          </a:p>
          <a:p>
            <a:pPr fontAlgn="base"/>
            <a:r>
              <a:rPr lang="en-US" dirty="0"/>
              <a:t>This is undesirable, because it raises the electrical resistance and also reduces the mechanical strength of the solder joint. A clean tip is shiny all the way around, without burnt gunk on it. </a:t>
            </a:r>
          </a:p>
          <a:p>
            <a:pPr fontAlgn="base"/>
            <a:r>
              <a:rPr lang="en-US" dirty="0"/>
              <a:t>Clean the iron in between each component that you solder. Use a damp sponge or steel wool to clean it thoroughly. Tip thinner may also be used.</a:t>
            </a:r>
          </a:p>
          <a:p>
            <a:endParaRPr lang="en-US" dirty="0"/>
          </a:p>
        </p:txBody>
      </p:sp>
      <p:sp>
        <p:nvSpPr>
          <p:cNvPr id="5" name="Slide Number Placeholder 4">
            <a:extLst>
              <a:ext uri="{FF2B5EF4-FFF2-40B4-BE49-F238E27FC236}">
                <a16:creationId xmlns:a16="http://schemas.microsoft.com/office/drawing/2014/main" id="{DB62E654-D454-4C19-BACC-4E16061209F2}"/>
              </a:ext>
            </a:extLst>
          </p:cNvPr>
          <p:cNvSpPr>
            <a:spLocks noGrp="1"/>
          </p:cNvSpPr>
          <p:nvPr>
            <p:ph type="sldNum" sz="quarter" idx="11"/>
          </p:nvPr>
        </p:nvSpPr>
        <p:spPr/>
        <p:txBody>
          <a:bodyPr/>
          <a:lstStyle/>
          <a:p>
            <a:fld id="{8C71CAF9-4461-454A-B702-D536C3775752}" type="slidenum">
              <a:rPr lang="en-US" smtClean="0"/>
              <a:pPr/>
              <a:t>70</a:t>
            </a:fld>
            <a:endParaRPr lang="en-US" dirty="0"/>
          </a:p>
        </p:txBody>
      </p:sp>
      <p:pic>
        <p:nvPicPr>
          <p:cNvPr id="8" name="Picture 7">
            <a:extLst>
              <a:ext uri="{FF2B5EF4-FFF2-40B4-BE49-F238E27FC236}">
                <a16:creationId xmlns:a16="http://schemas.microsoft.com/office/drawing/2014/main" id="{A3D0E068-6666-C64B-A026-FC5B47F99CB7}"/>
              </a:ext>
            </a:extLst>
          </p:cNvPr>
          <p:cNvPicPr/>
          <p:nvPr/>
        </p:nvPicPr>
        <p:blipFill>
          <a:blip r:embed="rId2"/>
          <a:stretch>
            <a:fillRect/>
          </a:stretch>
        </p:blipFill>
        <p:spPr>
          <a:xfrm>
            <a:off x="4692582" y="1788401"/>
            <a:ext cx="3139011" cy="2229575"/>
          </a:xfrm>
          <a:prstGeom prst="rect">
            <a:avLst/>
          </a:prstGeom>
        </p:spPr>
      </p:pic>
    </p:spTree>
    <p:extLst>
      <p:ext uri="{BB962C8B-B14F-4D97-AF65-F5344CB8AC3E}">
        <p14:creationId xmlns:p14="http://schemas.microsoft.com/office/powerpoint/2010/main" val="3190836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E4F7-B272-4DCD-9015-C7DAA6124F0E}"/>
              </a:ext>
            </a:extLst>
          </p:cNvPr>
          <p:cNvSpPr>
            <a:spLocks noGrp="1"/>
          </p:cNvSpPr>
          <p:nvPr>
            <p:ph type="title"/>
          </p:nvPr>
        </p:nvSpPr>
        <p:spPr/>
        <p:txBody>
          <a:bodyPr>
            <a:noAutofit/>
          </a:bodyPr>
          <a:lstStyle/>
          <a:p>
            <a:r>
              <a:rPr lang="es-ES" sz="2800" dirty="0"/>
              <a:t>Deje que la soldadura se enfríe completamente antes de mover los componentes.</a:t>
            </a:r>
            <a:br>
              <a:rPr lang="en-US" sz="2800" dirty="0"/>
            </a:br>
            <a:r>
              <a:rPr lang="en-US" sz="2800" dirty="0">
                <a:latin typeface="Calibri Light" panose="020F0302020204030204" pitchFamily="34" charset="0"/>
                <a:cs typeface="Calibri Light" panose="020F0302020204030204" pitchFamily="34" charset="0"/>
              </a:rPr>
              <a:t>Let the solder cool completely before moving the components. </a:t>
            </a:r>
          </a:p>
        </p:txBody>
      </p:sp>
      <p:sp>
        <p:nvSpPr>
          <p:cNvPr id="3" name="Content Placeholder 2">
            <a:extLst>
              <a:ext uri="{FF2B5EF4-FFF2-40B4-BE49-F238E27FC236}">
                <a16:creationId xmlns:a16="http://schemas.microsoft.com/office/drawing/2014/main" id="{F8D0F0CA-32B5-4944-BF5C-FF169244197A}"/>
              </a:ext>
            </a:extLst>
          </p:cNvPr>
          <p:cNvSpPr>
            <a:spLocks noGrp="1"/>
          </p:cNvSpPr>
          <p:nvPr>
            <p:ph sz="half" idx="1"/>
          </p:nvPr>
        </p:nvSpPr>
        <p:spPr>
          <a:xfrm>
            <a:off x="599769" y="1732345"/>
            <a:ext cx="3241207" cy="3548676"/>
          </a:xfrm>
        </p:spPr>
        <p:txBody>
          <a:bodyPr>
            <a:normAutofit fontScale="55000" lnSpcReduction="20000"/>
          </a:bodyPr>
          <a:lstStyle/>
          <a:p>
            <a:r>
              <a:rPr lang="es-ES" dirty="0"/>
              <a:t>Este enfriamiento sólo debe tomar de cinco a diez segundos.</a:t>
            </a:r>
          </a:p>
          <a:p>
            <a:r>
              <a:rPr lang="es-ES" dirty="0"/>
              <a:t>Si los componentes son demasiado calientes para manejar, utilice pinzas de punta de aguja, o una herramienta llamada </a:t>
            </a:r>
            <a:r>
              <a:rPr lang="es-ES" dirty="0" err="1"/>
              <a:t>handshiching</a:t>
            </a:r>
            <a:r>
              <a:rPr lang="es-ES" dirty="0"/>
              <a:t> que consiste en dos clips de cocodrilo unido a un pequeño soporte articulado.</a:t>
            </a:r>
          </a:p>
          <a:p>
            <a:r>
              <a:rPr lang="es-ES" dirty="0"/>
              <a:t>Si observa cuidadosamente, la soldadura enfriadora se instalará justo delante de tus ojos.</a:t>
            </a:r>
            <a:endParaRPr lang="en-US" dirty="0"/>
          </a:p>
        </p:txBody>
      </p:sp>
      <p:sp>
        <p:nvSpPr>
          <p:cNvPr id="4" name="Content Placeholder 3">
            <a:extLst>
              <a:ext uri="{FF2B5EF4-FFF2-40B4-BE49-F238E27FC236}">
                <a16:creationId xmlns:a16="http://schemas.microsoft.com/office/drawing/2014/main" id="{16B1878F-B322-4680-BCB9-C71196516E56}"/>
              </a:ext>
            </a:extLst>
          </p:cNvPr>
          <p:cNvSpPr>
            <a:spLocks noGrp="1"/>
          </p:cNvSpPr>
          <p:nvPr>
            <p:ph sz="half" idx="2"/>
          </p:nvPr>
        </p:nvSpPr>
        <p:spPr>
          <a:xfrm>
            <a:off x="7465122" y="1673352"/>
            <a:ext cx="4117278" cy="3607668"/>
          </a:xfrm>
        </p:spPr>
        <p:txBody>
          <a:bodyPr>
            <a:noAutofit/>
          </a:bodyPr>
          <a:lstStyle/>
          <a:p>
            <a:r>
              <a:rPr lang="en-US" sz="2200" dirty="0"/>
              <a:t>This cooling should only take five to ten seconds. </a:t>
            </a:r>
          </a:p>
          <a:p>
            <a:r>
              <a:rPr lang="en-US" sz="2200" dirty="0"/>
              <a:t>If the components are too hot to handle, use needle nose pliers, or a tool called </a:t>
            </a:r>
            <a:r>
              <a:rPr lang="en-US" sz="2200" i="1" dirty="0"/>
              <a:t>helping hands</a:t>
            </a:r>
            <a:r>
              <a:rPr lang="en-US" sz="2200" dirty="0"/>
              <a:t> which consists of two alligator clips attached to a little articulated stand. </a:t>
            </a:r>
          </a:p>
          <a:p>
            <a:r>
              <a:rPr lang="en-US" sz="2200" dirty="0"/>
              <a:t>If you watch carefully, the cooling solder will settle right before your eyes.</a:t>
            </a:r>
          </a:p>
        </p:txBody>
      </p:sp>
      <p:sp>
        <p:nvSpPr>
          <p:cNvPr id="5" name="Slide Number Placeholder 4">
            <a:extLst>
              <a:ext uri="{FF2B5EF4-FFF2-40B4-BE49-F238E27FC236}">
                <a16:creationId xmlns:a16="http://schemas.microsoft.com/office/drawing/2014/main" id="{36AEED7C-1ABC-4F31-8E7F-52AF05F3E5C2}"/>
              </a:ext>
            </a:extLst>
          </p:cNvPr>
          <p:cNvSpPr>
            <a:spLocks noGrp="1"/>
          </p:cNvSpPr>
          <p:nvPr>
            <p:ph type="sldNum" sz="quarter" idx="11"/>
          </p:nvPr>
        </p:nvSpPr>
        <p:spPr/>
        <p:txBody>
          <a:bodyPr/>
          <a:lstStyle/>
          <a:p>
            <a:fld id="{8C71CAF9-4461-454A-B702-D536C3775752}" type="slidenum">
              <a:rPr lang="en-US" smtClean="0"/>
              <a:pPr/>
              <a:t>71</a:t>
            </a:fld>
            <a:endParaRPr lang="en-US" dirty="0"/>
          </a:p>
        </p:txBody>
      </p:sp>
      <p:pic>
        <p:nvPicPr>
          <p:cNvPr id="16" name="Picture 15">
            <a:extLst>
              <a:ext uri="{FF2B5EF4-FFF2-40B4-BE49-F238E27FC236}">
                <a16:creationId xmlns:a16="http://schemas.microsoft.com/office/drawing/2014/main" id="{66BF8F5B-AB90-CF48-AE78-63A0DA8928D1}"/>
              </a:ext>
            </a:extLst>
          </p:cNvPr>
          <p:cNvPicPr/>
          <p:nvPr/>
        </p:nvPicPr>
        <p:blipFill>
          <a:blip r:embed="rId2"/>
          <a:stretch>
            <a:fillRect/>
          </a:stretch>
        </p:blipFill>
        <p:spPr>
          <a:xfrm>
            <a:off x="4181707" y="1673352"/>
            <a:ext cx="3283415" cy="2088778"/>
          </a:xfrm>
          <a:prstGeom prst="rect">
            <a:avLst/>
          </a:prstGeom>
        </p:spPr>
      </p:pic>
    </p:spTree>
    <p:extLst>
      <p:ext uri="{BB962C8B-B14F-4D97-AF65-F5344CB8AC3E}">
        <p14:creationId xmlns:p14="http://schemas.microsoft.com/office/powerpoint/2010/main" val="894449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B164-ED3E-487E-8AE6-95231C042952}"/>
              </a:ext>
            </a:extLst>
          </p:cNvPr>
          <p:cNvSpPr>
            <a:spLocks noGrp="1"/>
          </p:cNvSpPr>
          <p:nvPr>
            <p:ph type="title"/>
          </p:nvPr>
        </p:nvSpPr>
        <p:spPr/>
        <p:txBody>
          <a:bodyPr>
            <a:normAutofit fontScale="90000"/>
          </a:bodyPr>
          <a:lstStyle/>
          <a:p>
            <a:r>
              <a:rPr lang="en-US" dirty="0" err="1"/>
              <a:t>Práctica</a:t>
            </a:r>
            <a:r>
              <a:rPr lang="en-US" dirty="0"/>
              <a:t> </a:t>
            </a:r>
            <a:r>
              <a:rPr lang="en-US" dirty="0" err="1"/>
              <a:t>en</a:t>
            </a:r>
            <a:r>
              <a:rPr lang="en-US" dirty="0"/>
              <a:t> </a:t>
            </a:r>
            <a:r>
              <a:rPr lang="en-US" dirty="0" err="1"/>
              <a:t>componentes</a:t>
            </a:r>
            <a:r>
              <a:rPr lang="en-US" dirty="0"/>
              <a:t> </a:t>
            </a:r>
            <a:r>
              <a:rPr lang="en-US" dirty="0" err="1"/>
              <a:t>basura</a:t>
            </a:r>
            <a:r>
              <a:rPr lang="en-US" dirty="0"/>
              <a:t>.</a:t>
            </a:r>
            <a:br>
              <a:rPr lang="en-US" dirty="0"/>
            </a:br>
            <a:r>
              <a:rPr lang="en-US" dirty="0">
                <a:latin typeface="Calibri Light" panose="020F0302020204030204" pitchFamily="34" charset="0"/>
                <a:cs typeface="Calibri Light" panose="020F0302020204030204" pitchFamily="34" charset="0"/>
              </a:rPr>
              <a:t>Practice on junk components. </a:t>
            </a:r>
          </a:p>
        </p:txBody>
      </p:sp>
      <p:sp>
        <p:nvSpPr>
          <p:cNvPr id="3" name="Content Placeholder 2">
            <a:extLst>
              <a:ext uri="{FF2B5EF4-FFF2-40B4-BE49-F238E27FC236}">
                <a16:creationId xmlns:a16="http://schemas.microsoft.com/office/drawing/2014/main" id="{2375DF08-12C4-4F2E-80E3-9B423D18C7F0}"/>
              </a:ext>
            </a:extLst>
          </p:cNvPr>
          <p:cNvSpPr>
            <a:spLocks noGrp="1"/>
          </p:cNvSpPr>
          <p:nvPr>
            <p:ph sz="half" idx="1"/>
          </p:nvPr>
        </p:nvSpPr>
        <p:spPr>
          <a:xfrm>
            <a:off x="609600" y="1673352"/>
            <a:ext cx="3448205" cy="4718304"/>
          </a:xfrm>
        </p:spPr>
        <p:txBody>
          <a:bodyPr>
            <a:noAutofit/>
          </a:bodyPr>
          <a:lstStyle/>
          <a:p>
            <a:r>
              <a:rPr lang="es-ES" sz="1800" dirty="0"/>
              <a:t>Es importante practicar cosas desechables antes de pasar directamente a tratar de soldar algo importante.</a:t>
            </a:r>
          </a:p>
          <a:p>
            <a:r>
              <a:rPr lang="es-ES" sz="1800" dirty="0"/>
              <a:t>Reúna algunos jabalíes viejos y se queman los componentes de una radio no deseada u otro dispositivo electrónico para practicar.</a:t>
            </a:r>
          </a:p>
          <a:p>
            <a:r>
              <a:rPr lang="es-ES" sz="1800" dirty="0"/>
              <a:t>Nadie es perfecto, ni siquiera los profesionales. No se avergüence de repetir un poco de trabajo de soldadura. ¡Le ahorrará tiempo en la resolución de problemas más adelante!</a:t>
            </a:r>
            <a:endParaRPr lang="en-US" sz="1800" dirty="0"/>
          </a:p>
        </p:txBody>
      </p:sp>
      <p:sp>
        <p:nvSpPr>
          <p:cNvPr id="4" name="Content Placeholder 3">
            <a:extLst>
              <a:ext uri="{FF2B5EF4-FFF2-40B4-BE49-F238E27FC236}">
                <a16:creationId xmlns:a16="http://schemas.microsoft.com/office/drawing/2014/main" id="{B18BE01E-0DBE-4640-9F38-EE96629EBD99}"/>
              </a:ext>
            </a:extLst>
          </p:cNvPr>
          <p:cNvSpPr>
            <a:spLocks noGrp="1"/>
          </p:cNvSpPr>
          <p:nvPr>
            <p:ph sz="half" idx="2"/>
          </p:nvPr>
        </p:nvSpPr>
        <p:spPr>
          <a:xfrm>
            <a:off x="8456340" y="1673352"/>
            <a:ext cx="3126059" cy="4718304"/>
          </a:xfrm>
        </p:spPr>
        <p:txBody>
          <a:bodyPr>
            <a:normAutofit fontScale="62500" lnSpcReduction="20000"/>
          </a:bodyPr>
          <a:lstStyle/>
          <a:p>
            <a:pPr fontAlgn="base"/>
            <a:r>
              <a:rPr lang="en-US" dirty="0"/>
              <a:t>It's important to practice on throwaway stuff before you move straight to trying to solder something important. </a:t>
            </a:r>
          </a:p>
          <a:p>
            <a:pPr fontAlgn="base"/>
            <a:r>
              <a:rPr lang="en-US" dirty="0"/>
              <a:t>Gather some old junk boars and burnt out components from a junked radio or other electronic device to practice on. </a:t>
            </a:r>
          </a:p>
          <a:p>
            <a:pPr fontAlgn="base"/>
            <a:r>
              <a:rPr lang="en-US" dirty="0"/>
              <a:t>Nobody is perfect, not even the professionals. Don't be ashamed to repeat a bit of soldering work. It will save you time in troubleshooting later!</a:t>
            </a:r>
          </a:p>
          <a:p>
            <a:endParaRPr lang="en-US" dirty="0"/>
          </a:p>
        </p:txBody>
      </p:sp>
      <p:sp>
        <p:nvSpPr>
          <p:cNvPr id="5" name="Slide Number Placeholder 4">
            <a:extLst>
              <a:ext uri="{FF2B5EF4-FFF2-40B4-BE49-F238E27FC236}">
                <a16:creationId xmlns:a16="http://schemas.microsoft.com/office/drawing/2014/main" id="{D2919A35-325C-4FA0-9A68-F30E43BAD3BE}"/>
              </a:ext>
            </a:extLst>
          </p:cNvPr>
          <p:cNvSpPr>
            <a:spLocks noGrp="1"/>
          </p:cNvSpPr>
          <p:nvPr>
            <p:ph type="sldNum" sz="quarter" idx="11"/>
          </p:nvPr>
        </p:nvSpPr>
        <p:spPr/>
        <p:txBody>
          <a:bodyPr/>
          <a:lstStyle/>
          <a:p>
            <a:fld id="{8C71CAF9-4461-454A-B702-D536C3775752}" type="slidenum">
              <a:rPr lang="en-US" smtClean="0"/>
              <a:pPr/>
              <a:t>72</a:t>
            </a:fld>
            <a:endParaRPr lang="en-US" dirty="0"/>
          </a:p>
        </p:txBody>
      </p:sp>
      <p:pic>
        <p:nvPicPr>
          <p:cNvPr id="8" name="Picture 7">
            <a:extLst>
              <a:ext uri="{FF2B5EF4-FFF2-40B4-BE49-F238E27FC236}">
                <a16:creationId xmlns:a16="http://schemas.microsoft.com/office/drawing/2014/main" id="{53B65579-9C89-E543-BFD6-376C6C2E59CF}"/>
              </a:ext>
            </a:extLst>
          </p:cNvPr>
          <p:cNvPicPr/>
          <p:nvPr/>
        </p:nvPicPr>
        <p:blipFill>
          <a:blip r:embed="rId2"/>
          <a:stretch>
            <a:fillRect/>
          </a:stretch>
        </p:blipFill>
        <p:spPr>
          <a:xfrm>
            <a:off x="4057804" y="1933829"/>
            <a:ext cx="4219497" cy="2960317"/>
          </a:xfrm>
          <a:prstGeom prst="rect">
            <a:avLst/>
          </a:prstGeom>
        </p:spPr>
      </p:pic>
    </p:spTree>
    <p:extLst>
      <p:ext uri="{BB962C8B-B14F-4D97-AF65-F5344CB8AC3E}">
        <p14:creationId xmlns:p14="http://schemas.microsoft.com/office/powerpoint/2010/main" val="2126486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12 – Keyboard Circuit</a:t>
            </a:r>
          </a:p>
        </p:txBody>
      </p:sp>
      <p:sp>
        <p:nvSpPr>
          <p:cNvPr id="5" name="Slide Number Placeholder 4"/>
          <p:cNvSpPr>
            <a:spLocks noGrp="1"/>
          </p:cNvSpPr>
          <p:nvPr>
            <p:ph type="sldNum" sz="quarter" idx="12"/>
          </p:nvPr>
        </p:nvSpPr>
        <p:spPr/>
        <p:txBody>
          <a:bodyPr/>
          <a:lstStyle/>
          <a:p>
            <a:fld id="{8C71CAF9-4461-454A-B702-D536C3775752}" type="slidenum">
              <a:rPr lang="en-US" smtClean="0"/>
              <a:t>73</a:t>
            </a:fld>
            <a:endParaRPr lang="en-US"/>
          </a:p>
        </p:txBody>
      </p:sp>
      <p:sp>
        <p:nvSpPr>
          <p:cNvPr id="3" name="TextBox 2"/>
          <p:cNvSpPr txBox="1"/>
          <p:nvPr/>
        </p:nvSpPr>
        <p:spPr>
          <a:xfrm>
            <a:off x="8271220" y="1775791"/>
            <a:ext cx="331118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In this project, you will build a circuit based on the 555 timer chip</a:t>
            </a:r>
          </a:p>
          <a:p>
            <a:pPr marL="285750" indent="-285750">
              <a:buFont typeface="Arial" panose="020B0604020202020204" pitchFamily="34" charset="0"/>
              <a:buChar char="•"/>
            </a:pPr>
            <a:r>
              <a:rPr lang="en-US" dirty="0"/>
              <a:t>The circuit will be built on a printed circuit board and use solder to make the connections permanent</a:t>
            </a:r>
          </a:p>
          <a:p>
            <a:pPr marL="285750" indent="-285750">
              <a:buFont typeface="Arial" panose="020B0604020202020204" pitchFamily="34" charset="0"/>
              <a:buChar char="•"/>
            </a:pPr>
            <a:r>
              <a:rPr lang="en-US" dirty="0"/>
              <a:t>The connections are made using copper wire</a:t>
            </a:r>
          </a:p>
          <a:p>
            <a:pPr marL="285750" indent="-285750">
              <a:buFont typeface="Arial" panose="020B0604020202020204" pitchFamily="34" charset="0"/>
              <a:buChar char="•"/>
            </a:pPr>
            <a:r>
              <a:rPr lang="en-US" dirty="0"/>
              <a:t>Individual components are placed into the holes in the printed circuit board</a:t>
            </a:r>
          </a:p>
          <a:p>
            <a:pPr marL="285750" indent="-285750">
              <a:buFont typeface="Arial" panose="020B0604020202020204" pitchFamily="34" charset="0"/>
              <a:buChar char="•"/>
            </a:pPr>
            <a:r>
              <a:rPr lang="en-US" dirty="0"/>
              <a:t>Connections will run above and below the printed circuit board</a:t>
            </a:r>
          </a:p>
        </p:txBody>
      </p:sp>
      <p:pic>
        <p:nvPicPr>
          <p:cNvPr id="4" name="Picture 3"/>
          <p:cNvPicPr>
            <a:picLocks noChangeAspect="1"/>
          </p:cNvPicPr>
          <p:nvPr/>
        </p:nvPicPr>
        <p:blipFill>
          <a:blip r:embed="rId2"/>
          <a:stretch>
            <a:fillRect/>
          </a:stretch>
        </p:blipFill>
        <p:spPr>
          <a:xfrm>
            <a:off x="3233530" y="1524000"/>
            <a:ext cx="4943061" cy="3609687"/>
          </a:xfrm>
          <a:prstGeom prst="rect">
            <a:avLst/>
          </a:prstGeom>
        </p:spPr>
      </p:pic>
      <p:sp>
        <p:nvSpPr>
          <p:cNvPr id="2" name="TextBox 1"/>
          <p:cNvSpPr txBox="1"/>
          <p:nvPr/>
        </p:nvSpPr>
        <p:spPr>
          <a:xfrm>
            <a:off x="119270" y="1524000"/>
            <a:ext cx="3485321" cy="5078313"/>
          </a:xfrm>
          <a:prstGeom prst="rect">
            <a:avLst/>
          </a:prstGeom>
          <a:noFill/>
        </p:spPr>
        <p:txBody>
          <a:bodyPr wrap="square" rtlCol="0">
            <a:spAutoFit/>
          </a:bodyPr>
          <a:lstStyle/>
          <a:p>
            <a:pPr marL="285750" indent="-285750">
              <a:buFont typeface="Arial" panose="020B0604020202020204" pitchFamily="34" charset="0"/>
              <a:buChar char="•"/>
            </a:pPr>
            <a:r>
              <a:rPr lang="es-ES" dirty="0"/>
              <a:t>En este proyecto, usted construirá un circuito basado en el chip del temporizador 555</a:t>
            </a:r>
          </a:p>
          <a:p>
            <a:pPr marL="285750" indent="-285750">
              <a:buFont typeface="Arial" panose="020B0604020202020204" pitchFamily="34" charset="0"/>
              <a:buChar char="•"/>
            </a:pPr>
            <a:r>
              <a:rPr lang="es-ES" dirty="0"/>
              <a:t>El circuito se construirá sobre una placa de circuito impreso y usará soldadura para hacer las conexiones permanentes</a:t>
            </a:r>
          </a:p>
          <a:p>
            <a:pPr marL="285750" indent="-285750">
              <a:buFont typeface="Arial" panose="020B0604020202020204" pitchFamily="34" charset="0"/>
              <a:buChar char="•"/>
            </a:pPr>
            <a:r>
              <a:rPr lang="es-ES" dirty="0"/>
              <a:t>Las conexiones se realizan con alambre de cobre</a:t>
            </a:r>
          </a:p>
          <a:p>
            <a:pPr marL="285750" indent="-285750">
              <a:buFont typeface="Arial" panose="020B0604020202020204" pitchFamily="34" charset="0"/>
              <a:buChar char="•"/>
            </a:pPr>
            <a:r>
              <a:rPr lang="es-ES" dirty="0"/>
              <a:t>Los componentes individuales se colocan en los orificios de la placa de circuito impreso</a:t>
            </a:r>
          </a:p>
          <a:p>
            <a:pPr marL="285750" indent="-285750">
              <a:buFont typeface="Arial" panose="020B0604020202020204" pitchFamily="34" charset="0"/>
              <a:buChar char="•"/>
            </a:pPr>
            <a:r>
              <a:rPr lang="es-ES" dirty="0"/>
              <a:t>Las conexiones se ejecutarán por encima y por debajo de la placa de circuito impreso</a:t>
            </a:r>
            <a:endParaRPr lang="en-US" dirty="0"/>
          </a:p>
        </p:txBody>
      </p:sp>
    </p:spTree>
    <p:extLst>
      <p:ext uri="{BB962C8B-B14F-4D97-AF65-F5344CB8AC3E}">
        <p14:creationId xmlns:p14="http://schemas.microsoft.com/office/powerpoint/2010/main" val="4161830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12 Layout</a:t>
            </a:r>
          </a:p>
        </p:txBody>
      </p:sp>
      <p:sp>
        <p:nvSpPr>
          <p:cNvPr id="3" name="Slide Number Placeholder 2"/>
          <p:cNvSpPr>
            <a:spLocks noGrp="1"/>
          </p:cNvSpPr>
          <p:nvPr>
            <p:ph type="sldNum" sz="quarter" idx="12"/>
          </p:nvPr>
        </p:nvSpPr>
        <p:spPr/>
        <p:txBody>
          <a:bodyPr/>
          <a:lstStyle/>
          <a:p>
            <a:fld id="{8C71CAF9-4461-454A-B702-D536C3775752}" type="slidenum">
              <a:rPr lang="en-US" smtClean="0"/>
              <a:t>74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83050313"/>
              </p:ext>
            </p:extLst>
          </p:nvPr>
        </p:nvGraphicFramePr>
        <p:xfrm>
          <a:off x="7163860" y="1727726"/>
          <a:ext cx="4098249" cy="4282683"/>
        </p:xfrm>
        <a:graphic>
          <a:graphicData uri="http://schemas.openxmlformats.org/drawingml/2006/table">
            <a:tbl>
              <a:tblPr bandRow="1">
                <a:tableStyleId>{616DA210-FB5B-4158-B5E0-FEB733F419BA}</a:tableStyleId>
              </a:tblPr>
              <a:tblGrid>
                <a:gridCol w="909746">
                  <a:extLst>
                    <a:ext uri="{9D8B030D-6E8A-4147-A177-3AD203B41FA5}">
                      <a16:colId xmlns:a16="http://schemas.microsoft.com/office/drawing/2014/main" val="3101388167"/>
                    </a:ext>
                  </a:extLst>
                </a:gridCol>
                <a:gridCol w="590463">
                  <a:extLst>
                    <a:ext uri="{9D8B030D-6E8A-4147-A177-3AD203B41FA5}">
                      <a16:colId xmlns:a16="http://schemas.microsoft.com/office/drawing/2014/main" val="76185446"/>
                    </a:ext>
                  </a:extLst>
                </a:gridCol>
                <a:gridCol w="2598040">
                  <a:extLst>
                    <a:ext uri="{9D8B030D-6E8A-4147-A177-3AD203B41FA5}">
                      <a16:colId xmlns:a16="http://schemas.microsoft.com/office/drawing/2014/main" val="4126023171"/>
                    </a:ext>
                  </a:extLst>
                </a:gridCol>
              </a:tblGrid>
              <a:tr h="300404">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U1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NE555 Timer</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865710637"/>
                  </a:ext>
                </a:extLst>
              </a:tr>
              <a:tr h="300404">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6-Pin SPDT Switch</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264173720"/>
                  </a:ext>
                </a:extLst>
              </a:tr>
              <a:tr h="526349">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S2</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4-Pin SPST Momentary Switch</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781920529"/>
                  </a:ext>
                </a:extLst>
              </a:tr>
              <a:tr h="526349">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S3</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4-Pin SPST Momentary Switch</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564827082"/>
                  </a:ext>
                </a:extLst>
              </a:tr>
              <a:tr h="526349">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S4</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4-Pin SPST Momentary Switch</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942045082"/>
                  </a:ext>
                </a:extLst>
              </a:tr>
              <a:tr h="300404">
                <a:tc>
                  <a:txBody>
                    <a:bodyPr/>
                    <a:lstStyle/>
                    <a:p>
                      <a:pPr algn="ctr" fontAlgn="b"/>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100K Potentiometer</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518870733"/>
                  </a:ext>
                </a:extLst>
              </a:tr>
              <a:tr h="300404">
                <a:tc>
                  <a:txBody>
                    <a:bodyPr/>
                    <a:lstStyle/>
                    <a:p>
                      <a:pPr algn="ctr" fontAlgn="b"/>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R2</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542766091"/>
                  </a:ext>
                </a:extLst>
              </a:tr>
              <a:tr h="300404">
                <a:tc>
                  <a:txBody>
                    <a:bodyPr/>
                    <a:lstStyle/>
                    <a:p>
                      <a:pPr algn="ctr" fontAlgn="b"/>
                      <a:r>
                        <a:rPr lang="en-US" sz="1400" u="none" strike="noStrike" dirty="0">
                          <a:effectLst/>
                        </a:rPr>
                        <a:t>8</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R3</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852478"/>
                  </a:ext>
                </a:extLst>
              </a:tr>
              <a:tr h="300404">
                <a:tc>
                  <a:txBody>
                    <a:bodyPr/>
                    <a:lstStyle/>
                    <a:p>
                      <a:pPr algn="ctr" fontAlgn="b"/>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R4</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834794168"/>
                  </a:ext>
                </a:extLst>
              </a:tr>
              <a:tr h="300404">
                <a:tc>
                  <a:txBody>
                    <a:bodyPr/>
                    <a:lstStyle/>
                    <a:p>
                      <a:pPr algn="ctr" fontAlgn="b"/>
                      <a:r>
                        <a:rPr lang="en-US" sz="1400" u="none" strike="noStrike" dirty="0">
                          <a:effectLst/>
                        </a:rPr>
                        <a:t>10</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R5</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a:effectLst/>
                        </a:rPr>
                        <a:t>Any resistor over 10K</a:t>
                      </a:r>
                      <a:endParaRPr lang="en-US" sz="1400" b="0" i="0" u="none" strike="noStrike">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629736004"/>
                  </a:ext>
                </a:extLst>
              </a:tr>
              <a:tr h="300404">
                <a:tc>
                  <a:txBody>
                    <a:bodyPr/>
                    <a:lstStyle/>
                    <a:p>
                      <a:pPr algn="ctr" fontAlgn="b"/>
                      <a:r>
                        <a:rPr lang="en-US" sz="1400" u="none" strike="noStrike" dirty="0">
                          <a:effectLst/>
                        </a:rPr>
                        <a:t>11</a:t>
                      </a:r>
                      <a:endParaRPr lang="en-US" sz="1400" b="0" i="0" u="none" strike="noStrike" dirty="0">
                        <a:solidFill>
                          <a:srgbClr val="000000"/>
                        </a:solidFill>
                        <a:effectLst/>
                        <a:latin typeface="Calibri" panose="020F0502020204030204" pitchFamily="34" charset="0"/>
                      </a:endParaRPr>
                    </a:p>
                  </a:txBody>
                  <a:tcPr marL="9525" marR="9525" marT="9525" anchor="b"/>
                </a:tc>
                <a:tc>
                  <a:txBody>
                    <a:bodyPr/>
                    <a:lstStyle/>
                    <a:p>
                      <a:pPr algn="ctr" fontAlgn="b"/>
                      <a:r>
                        <a:rPr lang="en-US" sz="1400" u="none" strike="noStrike" dirty="0">
                          <a:effectLst/>
                        </a:rPr>
                        <a:t>SP1</a:t>
                      </a:r>
                      <a:endParaRPr lang="en-US" sz="1400" b="1"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400" u="none" strike="noStrike" dirty="0">
                          <a:effectLst/>
                        </a:rPr>
                        <a:t>8 Ohm Speaker</a:t>
                      </a:r>
                      <a:endParaRPr lang="en-US" sz="14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681156831"/>
                  </a:ext>
                </a:extLst>
              </a:tr>
              <a:tr h="300404">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anchor="b"/>
                </a:tc>
                <a:tc>
                  <a:txBody>
                    <a:bodyPr/>
                    <a:lstStyle/>
                    <a:p>
                      <a:pPr algn="ctr" fontAlgn="b"/>
                      <a:r>
                        <a:rPr lang="en-US" sz="1400" b="0" i="0" u="none" strike="noStrike" dirty="0">
                          <a:solidFill>
                            <a:srgbClr val="000000"/>
                          </a:solidFill>
                          <a:effectLst/>
                          <a:latin typeface="Calibri" panose="020F0502020204030204" pitchFamily="34" charset="0"/>
                        </a:rPr>
                        <a:t>R6</a:t>
                      </a:r>
                    </a:p>
                  </a:txBody>
                  <a:tcPr marL="9525" marR="9525" marT="9525" anchor="b"/>
                </a:tc>
                <a:tc>
                  <a:txBody>
                    <a:bodyPr/>
                    <a:lstStyle/>
                    <a:p>
                      <a:pPr algn="l" fontAlgn="b"/>
                      <a:r>
                        <a:rPr lang="en-US" sz="1400" b="0" i="0" u="none" strike="noStrike" dirty="0">
                          <a:solidFill>
                            <a:srgbClr val="000000"/>
                          </a:solidFill>
                          <a:effectLst/>
                          <a:latin typeface="Calibri" panose="020F0502020204030204" pitchFamily="34" charset="0"/>
                        </a:rPr>
                        <a:t>1K </a:t>
                      </a:r>
                    </a:p>
                  </a:txBody>
                  <a:tcPr marL="9525" marR="9525" marT="9525" anchor="b"/>
                </a:tc>
                <a:extLst>
                  <a:ext uri="{0D108BD9-81ED-4DB2-BD59-A6C34878D82A}">
                    <a16:rowId xmlns:a16="http://schemas.microsoft.com/office/drawing/2014/main" val="562307282"/>
                  </a:ext>
                </a:extLst>
              </a:tr>
            </a:tbl>
          </a:graphicData>
        </a:graphic>
      </p:graphicFrame>
      <p:pic>
        <p:nvPicPr>
          <p:cNvPr id="6" name="Picture 5"/>
          <p:cNvPicPr>
            <a:picLocks noChangeAspect="1"/>
          </p:cNvPicPr>
          <p:nvPr/>
        </p:nvPicPr>
        <p:blipFill>
          <a:blip r:embed="rId2"/>
          <a:stretch>
            <a:fillRect/>
          </a:stretch>
        </p:blipFill>
        <p:spPr>
          <a:xfrm>
            <a:off x="609600" y="1524000"/>
            <a:ext cx="6219825" cy="4886325"/>
          </a:xfrm>
          <a:prstGeom prst="rect">
            <a:avLst/>
          </a:prstGeom>
        </p:spPr>
      </p:pic>
    </p:spTree>
    <p:extLst>
      <p:ext uri="{BB962C8B-B14F-4D97-AF65-F5344CB8AC3E}">
        <p14:creationId xmlns:p14="http://schemas.microsoft.com/office/powerpoint/2010/main" val="2001416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1"/>
          </p:nvPr>
        </p:nvSpPr>
        <p:spPr>
          <a:xfrm>
            <a:off x="9666515" y="6511953"/>
            <a:ext cx="1931851" cy="329184"/>
          </a:xfrm>
        </p:spPr>
        <p:txBody>
          <a:bodyPr/>
          <a:lstStyle/>
          <a:p>
            <a:fld id="{8C71CAF9-4461-454A-B702-D536C3775752}" type="slidenum">
              <a:rPr lang="en-US" smtClean="0"/>
              <a:t>75</a:t>
            </a:fld>
            <a:endParaRPr lang="en-US"/>
          </a:p>
        </p:txBody>
      </p:sp>
    </p:spTree>
    <p:extLst>
      <p:ext uri="{BB962C8B-B14F-4D97-AF65-F5344CB8AC3E}">
        <p14:creationId xmlns:p14="http://schemas.microsoft.com/office/powerpoint/2010/main" val="3585366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Bibliography</a:t>
            </a:r>
          </a:p>
        </p:txBody>
      </p:sp>
      <p:sp>
        <p:nvSpPr>
          <p:cNvPr id="6" name="Content Placeholder 5"/>
          <p:cNvSpPr>
            <a:spLocks noGrp="1"/>
          </p:cNvSpPr>
          <p:nvPr>
            <p:ph idx="1"/>
          </p:nvPr>
        </p:nvSpPr>
        <p:spPr/>
        <p:txBody>
          <a:bodyPr/>
          <a:lstStyle/>
          <a:p>
            <a:r>
              <a:rPr lang="en-US" u="sng" dirty="0"/>
              <a:t>Basic Electronics</a:t>
            </a:r>
            <a:r>
              <a:rPr lang="en-US" dirty="0"/>
              <a:t>, Forrest M. Mims, III</a:t>
            </a:r>
            <a:r>
              <a:rPr lang="en-US"/>
              <a:t>; Copyright © 2000</a:t>
            </a:r>
            <a:r>
              <a:rPr lang="en-US" dirty="0"/>
              <a:t>, Radio Shack Corporation</a:t>
            </a:r>
          </a:p>
          <a:p>
            <a:r>
              <a:rPr lang="fr-FR" dirty="0"/>
              <a:t>555 </a:t>
            </a:r>
            <a:r>
              <a:rPr lang="fr-FR" dirty="0" err="1"/>
              <a:t>Timer</a:t>
            </a:r>
            <a:r>
              <a:rPr lang="fr-FR"/>
              <a:t> Circuits. </a:t>
            </a:r>
            <a:r>
              <a:rPr lang="en-US"/>
              <a:t>“</a:t>
            </a:r>
            <a:r>
              <a:rPr lang="fr-FR" dirty="0"/>
              <a:t>555 </a:t>
            </a:r>
            <a:r>
              <a:rPr lang="fr-FR" dirty="0" err="1"/>
              <a:t>Timer</a:t>
            </a:r>
            <a:r>
              <a:rPr lang="fr-FR" dirty="0"/>
              <a:t> Circuits</a:t>
            </a:r>
            <a:r>
              <a:rPr lang="en-US" dirty="0"/>
              <a:t>“</a:t>
            </a:r>
            <a:r>
              <a:rPr lang="fr-FR" dirty="0"/>
              <a:t>.  555 </a:t>
            </a:r>
            <a:r>
              <a:rPr lang="fr-FR" dirty="0" err="1"/>
              <a:t>Timer</a:t>
            </a:r>
            <a:r>
              <a:rPr lang="fr-FR" dirty="0"/>
              <a:t> Circuits, 1 June 2010. Web. 14 June 2017.</a:t>
            </a:r>
          </a:p>
          <a:p>
            <a:r>
              <a:rPr lang="en-US" dirty="0" err="1"/>
              <a:t>WikiHow</a:t>
            </a:r>
            <a:r>
              <a:rPr lang="en-US" dirty="0"/>
              <a:t>. "How to Solder Electronics." </a:t>
            </a:r>
            <a:r>
              <a:rPr lang="en-US" i="1" dirty="0" err="1"/>
              <a:t>WikiHow</a:t>
            </a:r>
            <a:r>
              <a:rPr lang="en-US" dirty="0"/>
              <a:t>. </a:t>
            </a:r>
            <a:r>
              <a:rPr lang="en-US" dirty="0" err="1"/>
              <a:t>WikiHow</a:t>
            </a:r>
            <a:r>
              <a:rPr lang="en-US" dirty="0"/>
              <a:t>, 13 June 2017. Web. 14 June 2017.</a:t>
            </a:r>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pPr/>
              <a:t>76</a:t>
            </a:fld>
            <a:endParaRPr lang="en-US" dirty="0"/>
          </a:p>
        </p:txBody>
      </p:sp>
    </p:spTree>
    <p:extLst>
      <p:ext uri="{BB962C8B-B14F-4D97-AF65-F5344CB8AC3E}">
        <p14:creationId xmlns:p14="http://schemas.microsoft.com/office/powerpoint/2010/main" val="363002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D2533C"/>
                </a:solidFill>
              </a:rPr>
              <a:t>¿</a:t>
            </a:r>
            <a:r>
              <a:rPr lang="en-US" dirty="0" err="1">
                <a:solidFill>
                  <a:srgbClr val="D2533C"/>
                </a:solidFill>
              </a:rPr>
              <a:t>Qué</a:t>
            </a:r>
            <a:r>
              <a:rPr lang="en-US" dirty="0">
                <a:solidFill>
                  <a:srgbClr val="D2533C"/>
                </a:solidFill>
              </a:rPr>
              <a:t> es la electricidad?</a:t>
            </a:r>
            <a:r>
              <a:rPr lang="en-US" dirty="0">
                <a:solidFill>
                  <a:srgbClr val="000000"/>
                </a:solidFill>
              </a:rPr>
              <a:t> </a:t>
            </a:r>
            <a:br>
              <a:rPr lang="en-US" dirty="0">
                <a:solidFill>
                  <a:schemeClr val="tx1"/>
                </a:solidFill>
              </a:rPr>
            </a:br>
            <a:r>
              <a:rPr lang="en-US" dirty="0">
                <a:latin typeface="Calibri Light"/>
              </a:rPr>
              <a:t>What is Electricity?</a:t>
            </a:r>
            <a:endParaRPr lang="en-US" dirty="0">
              <a:solidFill>
                <a:srgbClr val="000000"/>
              </a:solidFill>
            </a:endParaRPr>
          </a:p>
        </p:txBody>
      </p:sp>
      <p:pic>
        <p:nvPicPr>
          <p:cNvPr id="5" name="Content Placeholder 4"/>
          <p:cNvPicPr>
            <a:picLocks noGrp="1" noChangeAspect="1"/>
          </p:cNvPicPr>
          <p:nvPr>
            <p:ph idx="1"/>
          </p:nvPr>
        </p:nvPicPr>
        <p:blipFill>
          <a:blip r:embed="rId3"/>
          <a:stretch>
            <a:fillRect/>
          </a:stretch>
        </p:blipFill>
        <p:spPr>
          <a:xfrm>
            <a:off x="3551331" y="2033059"/>
            <a:ext cx="3747255" cy="3245675"/>
          </a:xfrm>
        </p:spPr>
      </p:pic>
      <p:sp>
        <p:nvSpPr>
          <p:cNvPr id="3" name="Rectangle 2"/>
          <p:cNvSpPr txBox="1"/>
          <p:nvPr/>
        </p:nvSpPr>
        <p:spPr>
          <a:xfrm>
            <a:off x="376331" y="2374140"/>
            <a:ext cx="3858866" cy="923330"/>
          </a:xfrm>
          <a:prstGeom prst="rect">
            <a:avLst/>
          </a:prstGeom>
        </p:spPr>
        <p:txBody>
          <a:bodyPr wrap="square">
            <a:spAutoFit/>
          </a:bodyPr>
          <a:lstStyle/>
          <a:p>
            <a:r>
              <a:rPr lang="en-US" b="1" dirty="0"/>
              <a:t>Volt</a:t>
            </a:r>
            <a:r>
              <a:rPr lang="en-US" dirty="0"/>
              <a:t> </a:t>
            </a:r>
            <a:r>
              <a:rPr lang="en-US" dirty="0" err="1"/>
              <a:t>es</a:t>
            </a:r>
            <a:r>
              <a:rPr lang="en-US" dirty="0"/>
              <a:t> el </a:t>
            </a:r>
            <a:r>
              <a:rPr lang="en-US" dirty="0" err="1"/>
              <a:t>término</a:t>
            </a:r>
            <a:r>
              <a:rPr lang="en-US" dirty="0"/>
              <a:t> para la </a:t>
            </a:r>
            <a:r>
              <a:rPr lang="en-US" dirty="0" err="1"/>
              <a:t>presión</a:t>
            </a:r>
            <a:r>
              <a:rPr lang="en-US" dirty="0"/>
              <a:t> en la </a:t>
            </a:r>
            <a:r>
              <a:rPr lang="en-US" dirty="0" err="1"/>
              <a:t>línea</a:t>
            </a:r>
            <a:r>
              <a:rPr lang="en-US" dirty="0"/>
              <a:t> </a:t>
            </a:r>
            <a:r>
              <a:rPr lang="en-US" dirty="0" err="1"/>
              <a:t>que</a:t>
            </a:r>
            <a:r>
              <a:rPr lang="en-US" dirty="0"/>
              <a:t> </a:t>
            </a:r>
            <a:r>
              <a:rPr lang="en-US" dirty="0" err="1"/>
              <a:t>hace</a:t>
            </a:r>
            <a:r>
              <a:rPr lang="en-US" dirty="0"/>
              <a:t> </a:t>
            </a:r>
            <a:r>
              <a:rPr lang="en-US" dirty="0" err="1"/>
              <a:t>que</a:t>
            </a:r>
            <a:r>
              <a:rPr lang="en-US" dirty="0"/>
              <a:t> la </a:t>
            </a:r>
            <a:r>
              <a:rPr lang="en-US" dirty="0" err="1"/>
              <a:t>corriente</a:t>
            </a:r>
            <a:r>
              <a:rPr lang="en-US" dirty="0"/>
              <a:t> </a:t>
            </a:r>
            <a:r>
              <a:rPr lang="en-US" dirty="0" err="1"/>
              <a:t>fluya</a:t>
            </a:r>
            <a:r>
              <a:rPr lang="en-US" dirty="0"/>
              <a:t> a </a:t>
            </a:r>
            <a:r>
              <a:rPr lang="en-US" dirty="0" err="1"/>
              <a:t>través</a:t>
            </a:r>
            <a:r>
              <a:rPr lang="en-US" dirty="0"/>
              <a:t> del </a:t>
            </a:r>
            <a:r>
              <a:rPr lang="en-US" dirty="0" err="1"/>
              <a:t>alambre</a:t>
            </a:r>
            <a:endParaRPr lang="en-US" dirty="0"/>
          </a:p>
        </p:txBody>
      </p:sp>
      <p:sp>
        <p:nvSpPr>
          <p:cNvPr id="4" name="Rectangle 3"/>
          <p:cNvSpPr txBox="1"/>
          <p:nvPr/>
        </p:nvSpPr>
        <p:spPr>
          <a:xfrm>
            <a:off x="3142735" y="5268776"/>
            <a:ext cx="3247570" cy="1200329"/>
          </a:xfrm>
          <a:prstGeom prst="rect">
            <a:avLst/>
          </a:prstGeom>
        </p:spPr>
        <p:txBody>
          <a:bodyPr wrap="square">
            <a:spAutoFit/>
          </a:bodyPr>
          <a:lstStyle/>
          <a:p>
            <a:r>
              <a:rPr lang="en-US" b="1" dirty="0"/>
              <a:t>Amp</a:t>
            </a:r>
            <a:r>
              <a:rPr lang="en-US" dirty="0"/>
              <a:t> </a:t>
            </a:r>
            <a:r>
              <a:rPr lang="en-US" dirty="0" err="1"/>
              <a:t>es</a:t>
            </a:r>
            <a:r>
              <a:rPr lang="en-US" dirty="0"/>
              <a:t> el </a:t>
            </a:r>
            <a:r>
              <a:rPr lang="en-US" dirty="0" err="1"/>
              <a:t>término</a:t>
            </a:r>
            <a:r>
              <a:rPr lang="en-US" dirty="0"/>
              <a:t> para la </a:t>
            </a:r>
            <a:r>
              <a:rPr lang="en-US" dirty="0" err="1"/>
              <a:t>cantidad</a:t>
            </a:r>
            <a:r>
              <a:rPr lang="en-US" dirty="0"/>
              <a:t> de </a:t>
            </a:r>
            <a:r>
              <a:rPr lang="en-US" dirty="0" err="1"/>
              <a:t>corriente</a:t>
            </a:r>
            <a:r>
              <a:rPr lang="en-US" dirty="0"/>
              <a:t> </a:t>
            </a:r>
            <a:r>
              <a:rPr lang="en-US" dirty="0" err="1"/>
              <a:t>que</a:t>
            </a:r>
            <a:r>
              <a:rPr lang="en-US" dirty="0"/>
              <a:t> </a:t>
            </a:r>
            <a:r>
              <a:rPr lang="en-US" dirty="0" err="1"/>
              <a:t>fluye</a:t>
            </a:r>
            <a:r>
              <a:rPr lang="en-US" dirty="0"/>
              <a:t> a </a:t>
            </a:r>
            <a:r>
              <a:rPr lang="en-US" dirty="0" err="1"/>
              <a:t>través</a:t>
            </a:r>
            <a:r>
              <a:rPr lang="en-US" dirty="0"/>
              <a:t> de la </a:t>
            </a:r>
            <a:r>
              <a:rPr lang="en-US" dirty="0" err="1"/>
              <a:t>línea</a:t>
            </a:r>
            <a:r>
              <a:rPr lang="en-US" dirty="0"/>
              <a:t> </a:t>
            </a:r>
            <a:r>
              <a:rPr lang="en-US" dirty="0" err="1"/>
              <a:t>durante</a:t>
            </a:r>
            <a:r>
              <a:rPr lang="en-US" dirty="0"/>
              <a:t> un </a:t>
            </a:r>
            <a:r>
              <a:rPr lang="en-US" dirty="0" err="1"/>
              <a:t>tiempo</a:t>
            </a:r>
            <a:r>
              <a:rPr lang="en-US" dirty="0"/>
              <a:t> dado</a:t>
            </a:r>
          </a:p>
        </p:txBody>
      </p:sp>
      <p:sp>
        <p:nvSpPr>
          <p:cNvPr id="9" name="Rectangle 8"/>
          <p:cNvSpPr txBox="1"/>
          <p:nvPr/>
        </p:nvSpPr>
        <p:spPr>
          <a:xfrm>
            <a:off x="6096000" y="5268775"/>
            <a:ext cx="2864649" cy="1200329"/>
          </a:xfrm>
          <a:prstGeom prst="rect">
            <a:avLst/>
          </a:prstGeom>
        </p:spPr>
        <p:txBody>
          <a:bodyPr wrap="square">
            <a:spAutoFit/>
          </a:bodyPr>
          <a:lstStyle/>
          <a:p>
            <a:r>
              <a:rPr lang="en-US" b="1" dirty="0">
                <a:latin typeface="Helvetica" charset="0"/>
              </a:rPr>
              <a:t>Amp</a:t>
            </a:r>
            <a:r>
              <a:rPr lang="en-US" dirty="0">
                <a:latin typeface="Helvetica" charset="0"/>
              </a:rPr>
              <a:t> is the term for the amount of current flowing through the line during a given time</a:t>
            </a:r>
            <a:endParaRPr lang="en-US" dirty="0">
              <a:effectLst/>
            </a:endParaRPr>
          </a:p>
        </p:txBody>
      </p:sp>
      <p:sp>
        <p:nvSpPr>
          <p:cNvPr id="10" name="TextBox 9"/>
          <p:cNvSpPr txBox="1"/>
          <p:nvPr/>
        </p:nvSpPr>
        <p:spPr>
          <a:xfrm>
            <a:off x="376331" y="3987707"/>
            <a:ext cx="3175000" cy="923330"/>
          </a:xfrm>
          <a:prstGeom prst="rect">
            <a:avLst/>
          </a:prstGeom>
          <a:noFill/>
        </p:spPr>
        <p:txBody>
          <a:bodyPr wrap="square" rtlCol="0">
            <a:spAutoFit/>
          </a:bodyPr>
          <a:lstStyle/>
          <a:p>
            <a:r>
              <a:rPr lang="en-US" b="1" dirty="0"/>
              <a:t>Volt</a:t>
            </a:r>
            <a:r>
              <a:rPr lang="en-US" dirty="0"/>
              <a:t> is the term for pressure in the line causing the current to glow through the wire</a:t>
            </a:r>
            <a:endParaRPr lang="en-US" b="1" dirty="0"/>
          </a:p>
        </p:txBody>
      </p:sp>
      <p:sp>
        <p:nvSpPr>
          <p:cNvPr id="11" name="TextBox 10"/>
          <p:cNvSpPr txBox="1"/>
          <p:nvPr/>
        </p:nvSpPr>
        <p:spPr>
          <a:xfrm>
            <a:off x="7298586" y="2345177"/>
            <a:ext cx="3175000" cy="1200329"/>
          </a:xfrm>
          <a:prstGeom prst="rect">
            <a:avLst/>
          </a:prstGeom>
          <a:noFill/>
        </p:spPr>
        <p:txBody>
          <a:bodyPr wrap="square" rtlCol="0">
            <a:spAutoFit/>
          </a:bodyPr>
          <a:lstStyle/>
          <a:p>
            <a:r>
              <a:rPr lang="en-US" b="1" dirty="0"/>
              <a:t>Ohm</a:t>
            </a:r>
            <a:r>
              <a:rPr lang="en-US" dirty="0"/>
              <a:t> is the unit of measurement indicating the amount of resistance applied to the flow of current.</a:t>
            </a:r>
            <a:endParaRPr lang="en-US" b="1" dirty="0"/>
          </a:p>
        </p:txBody>
      </p:sp>
      <p:sp>
        <p:nvSpPr>
          <p:cNvPr id="12" name="Rectangle 11"/>
          <p:cNvSpPr txBox="1"/>
          <p:nvPr/>
        </p:nvSpPr>
        <p:spPr>
          <a:xfrm>
            <a:off x="7046481" y="1277706"/>
            <a:ext cx="3828336" cy="923330"/>
          </a:xfrm>
          <a:prstGeom prst="rect">
            <a:avLst/>
          </a:prstGeom>
        </p:spPr>
        <p:txBody>
          <a:bodyPr wrap="square">
            <a:spAutoFit/>
          </a:bodyPr>
          <a:lstStyle/>
          <a:p>
            <a:r>
              <a:rPr lang="en-US" b="1" dirty="0"/>
              <a:t>Ohm</a:t>
            </a:r>
            <a:r>
              <a:rPr lang="en-US" dirty="0"/>
              <a:t> </a:t>
            </a:r>
            <a:r>
              <a:rPr lang="en-US" dirty="0" err="1"/>
              <a:t>es</a:t>
            </a:r>
            <a:r>
              <a:rPr lang="en-US" dirty="0"/>
              <a:t> la </a:t>
            </a:r>
            <a:r>
              <a:rPr lang="en-US" dirty="0" err="1"/>
              <a:t>unidad</a:t>
            </a:r>
            <a:r>
              <a:rPr lang="en-US" dirty="0"/>
              <a:t> de </a:t>
            </a:r>
            <a:r>
              <a:rPr lang="en-US" dirty="0" err="1"/>
              <a:t>medida</a:t>
            </a:r>
            <a:r>
              <a:rPr lang="en-US" dirty="0"/>
              <a:t> </a:t>
            </a:r>
            <a:r>
              <a:rPr lang="en-US" dirty="0" err="1"/>
              <a:t>que</a:t>
            </a:r>
            <a:r>
              <a:rPr lang="en-US" dirty="0"/>
              <a:t> indica la </a:t>
            </a:r>
            <a:r>
              <a:rPr lang="en-US" dirty="0" err="1"/>
              <a:t>cantidad</a:t>
            </a:r>
            <a:r>
              <a:rPr lang="en-US" dirty="0"/>
              <a:t> de resistencia </a:t>
            </a:r>
            <a:r>
              <a:rPr lang="en-US" dirty="0" err="1"/>
              <a:t>aplicada</a:t>
            </a:r>
            <a:r>
              <a:rPr lang="en-US" dirty="0"/>
              <a:t> al </a:t>
            </a:r>
            <a:r>
              <a:rPr lang="en-US" dirty="0" err="1"/>
              <a:t>flujo</a:t>
            </a:r>
            <a:r>
              <a:rPr lang="en-US" dirty="0"/>
              <a:t> de </a:t>
            </a:r>
            <a:r>
              <a:rPr lang="en-US" dirty="0" err="1"/>
              <a:t>corriente</a:t>
            </a:r>
            <a:r>
              <a:rPr lang="en-US" dirty="0"/>
              <a:t>.</a:t>
            </a:r>
          </a:p>
        </p:txBody>
      </p:sp>
      <p:sp>
        <p:nvSpPr>
          <p:cNvPr id="6" name="Slide Number Placeholder 5"/>
          <p:cNvSpPr>
            <a:spLocks noGrp="1"/>
          </p:cNvSpPr>
          <p:nvPr>
            <p:ph type="sldNum" sz="quarter" idx="12"/>
          </p:nvPr>
        </p:nvSpPr>
        <p:spPr/>
        <p:txBody>
          <a:bodyPr/>
          <a:lstStyle/>
          <a:p>
            <a:fld id="{8C71CAF9-4461-454A-B702-D536C3775752}" type="slidenum">
              <a:rPr lang="en-US" smtClean="0"/>
              <a:t>8</a:t>
            </a:fld>
            <a:endParaRPr lang="en-US"/>
          </a:p>
        </p:txBody>
      </p:sp>
    </p:spTree>
    <p:extLst>
      <p:ext uri="{BB962C8B-B14F-4D97-AF65-F5344CB8AC3E}">
        <p14:creationId xmlns:p14="http://schemas.microsoft.com/office/powerpoint/2010/main" val="176615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D2533C"/>
                </a:solidFill>
              </a:rPr>
              <a:t>Fuentes de </a:t>
            </a:r>
            <a:r>
              <a:rPr lang="en-US" dirty="0" err="1">
                <a:solidFill>
                  <a:srgbClr val="D2533C"/>
                </a:solidFill>
              </a:rPr>
              <a:t>Electricidad</a:t>
            </a:r>
            <a:br>
              <a:rPr lang="en-US" dirty="0">
                <a:solidFill>
                  <a:schemeClr val="tx1"/>
                </a:solidFill>
              </a:rPr>
            </a:br>
            <a:r>
              <a:rPr lang="en-US" sz="3600" dirty="0">
                <a:solidFill>
                  <a:srgbClr val="D2533C"/>
                </a:solidFill>
                <a:latin typeface="Calibri Light" panose="020F0302020204030204" pitchFamily="34" charset="0"/>
              </a:rPr>
              <a:t>Sources of Electricity</a:t>
            </a:r>
          </a:p>
        </p:txBody>
      </p:sp>
      <p:sp>
        <p:nvSpPr>
          <p:cNvPr id="10" name="Rectangle 9"/>
          <p:cNvSpPr/>
          <p:nvPr/>
        </p:nvSpPr>
        <p:spPr>
          <a:xfrm>
            <a:off x="609600" y="1812573"/>
            <a:ext cx="1587500" cy="158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Químico</a:t>
            </a:r>
            <a:endParaRPr lang="en-US" dirty="0"/>
          </a:p>
          <a:p>
            <a:pPr algn="ctr"/>
            <a:r>
              <a:rPr lang="en-US" dirty="0"/>
              <a:t>Chemical </a:t>
            </a:r>
          </a:p>
        </p:txBody>
      </p:sp>
      <p:sp>
        <p:nvSpPr>
          <p:cNvPr id="11" name="Rectangle 10"/>
          <p:cNvSpPr/>
          <p:nvPr/>
        </p:nvSpPr>
        <p:spPr>
          <a:xfrm flipH="1">
            <a:off x="4980391" y="1837323"/>
            <a:ext cx="1562750" cy="156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a:t>
            </a:r>
          </a:p>
        </p:txBody>
      </p:sp>
      <p:sp>
        <p:nvSpPr>
          <p:cNvPr id="12" name="Rectangle 11"/>
          <p:cNvSpPr/>
          <p:nvPr/>
        </p:nvSpPr>
        <p:spPr>
          <a:xfrm rot="10800000" flipH="1" flipV="1">
            <a:off x="9147195" y="1812573"/>
            <a:ext cx="1587500" cy="158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Magnetismo</a:t>
            </a:r>
            <a:endParaRPr lang="en-US" dirty="0"/>
          </a:p>
          <a:p>
            <a:pPr algn="ctr"/>
            <a:r>
              <a:rPr lang="en-US" dirty="0"/>
              <a:t>Magnetism</a:t>
            </a:r>
          </a:p>
        </p:txBody>
      </p:sp>
      <p:pic>
        <p:nvPicPr>
          <p:cNvPr id="13" name="Picture 12"/>
          <p:cNvPicPr>
            <a:picLocks noChangeAspect="1"/>
          </p:cNvPicPr>
          <p:nvPr/>
        </p:nvPicPr>
        <p:blipFill>
          <a:blip r:embed="rId3"/>
          <a:stretch>
            <a:fillRect/>
          </a:stretch>
        </p:blipFill>
        <p:spPr>
          <a:xfrm>
            <a:off x="921107" y="4072916"/>
            <a:ext cx="1275993" cy="2240076"/>
          </a:xfrm>
          <a:prstGeom prst="rect">
            <a:avLst/>
          </a:prstGeom>
        </p:spPr>
      </p:pic>
      <p:pic>
        <p:nvPicPr>
          <p:cNvPr id="14" name="Picture 13"/>
          <p:cNvPicPr>
            <a:picLocks noChangeAspect="1"/>
          </p:cNvPicPr>
          <p:nvPr/>
        </p:nvPicPr>
        <p:blipFill>
          <a:blip r:embed="rId4"/>
          <a:stretch>
            <a:fillRect/>
          </a:stretch>
        </p:blipFill>
        <p:spPr>
          <a:xfrm>
            <a:off x="4146550" y="3832187"/>
            <a:ext cx="2396591" cy="2802029"/>
          </a:xfrm>
          <a:prstGeom prst="rect">
            <a:avLst/>
          </a:prstGeom>
        </p:spPr>
      </p:pic>
      <p:pic>
        <p:nvPicPr>
          <p:cNvPr id="3" name="Picture 2"/>
          <p:cNvPicPr>
            <a:picLocks noChangeAspect="1"/>
          </p:cNvPicPr>
          <p:nvPr/>
        </p:nvPicPr>
        <p:blipFill>
          <a:blip r:embed="rId5"/>
          <a:stretch>
            <a:fillRect/>
          </a:stretch>
        </p:blipFill>
        <p:spPr>
          <a:xfrm>
            <a:off x="7933222" y="3897592"/>
            <a:ext cx="3600450" cy="2219325"/>
          </a:xfrm>
          <a:prstGeom prst="rect">
            <a:avLst/>
          </a:prstGeom>
        </p:spPr>
      </p:pic>
      <p:sp>
        <p:nvSpPr>
          <p:cNvPr id="4" name="Slide Number Placeholder 3"/>
          <p:cNvSpPr>
            <a:spLocks noGrp="1"/>
          </p:cNvSpPr>
          <p:nvPr>
            <p:ph type="sldNum" sz="quarter" idx="12"/>
          </p:nvPr>
        </p:nvSpPr>
        <p:spPr/>
        <p:txBody>
          <a:bodyPr/>
          <a:lstStyle/>
          <a:p>
            <a:fld id="{8C71CAF9-4461-454A-B702-D536C3775752}" type="slidenum">
              <a:rPr lang="en-US" smtClean="0"/>
              <a:t>9</a:t>
            </a:fld>
            <a:endParaRPr lang="en-US"/>
          </a:p>
        </p:txBody>
      </p:sp>
    </p:spTree>
    <p:extLst>
      <p:ext uri="{BB962C8B-B14F-4D97-AF65-F5344CB8AC3E}">
        <p14:creationId xmlns:p14="http://schemas.microsoft.com/office/powerpoint/2010/main" val="905723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25231</TotalTime>
  <Words>9854</Words>
  <Application>Microsoft Office PowerPoint</Application>
  <PresentationFormat>Widescreen</PresentationFormat>
  <Paragraphs>1045</Paragraphs>
  <Slides>76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Arial</vt:lpstr>
      <vt:lpstr>Calibri</vt:lpstr>
      <vt:lpstr>Calibri Light</vt:lpstr>
      <vt:lpstr>Helvetica</vt:lpstr>
      <vt:lpstr>Symbol</vt:lpstr>
      <vt:lpstr>Clarity</vt:lpstr>
      <vt:lpstr>Introducción a la Electrónica</vt:lpstr>
      <vt:lpstr>Contents</vt:lpstr>
      <vt:lpstr>Día 1 - Hágase la Luz</vt:lpstr>
      <vt:lpstr>Al Principio... In the Beginning…</vt:lpstr>
      <vt:lpstr>Agenda</vt:lpstr>
      <vt:lpstr>Seguridad Safety</vt:lpstr>
      <vt:lpstr>¿Qué es la electricidad? What is Electricity?</vt:lpstr>
      <vt:lpstr>¿Qué es la electricidad?  What is Electricity?</vt:lpstr>
      <vt:lpstr>Fuentes de Electricidad Sources of Electricity</vt:lpstr>
      <vt:lpstr>Fuentes de electricidad química (baterías) Chemical Electricity Sources (Batteries)</vt:lpstr>
      <vt:lpstr> Medición Measurement</vt:lpstr>
      <vt:lpstr>¡Con precaución! Use Caution!</vt:lpstr>
      <vt:lpstr>Proyecto de prueba 1 Test Project 1</vt:lpstr>
      <vt:lpstr>Medición del Circuito – Lámpara Continuidad Measuring the Circuit – Lamp Continuity</vt:lpstr>
      <vt:lpstr>Medición del circuito – Continuidad del conmutador Measuring the Circuit – Switch Continuity</vt:lpstr>
      <vt:lpstr>Medición del circuito - Voltaje Measuring the Circuit - Voltage</vt:lpstr>
      <vt:lpstr>Símbolos de aprendizaje Learning Symbols</vt:lpstr>
      <vt:lpstr>Diagramas esquemáticos Schematic Diagrams</vt:lpstr>
      <vt:lpstr>Circuitos de la serie Series Circuits</vt:lpstr>
      <vt:lpstr>Células solares fotovoltaicas Photovoltaic Solar Cells</vt:lpstr>
      <vt:lpstr>Ejemplo de coche solar Solar Car Example</vt:lpstr>
      <vt:lpstr>Electromagnetism</vt:lpstr>
      <vt:lpstr>Ejemplo del generador Generator Example</vt:lpstr>
      <vt:lpstr>Día 2 - Control de la electricidad</vt:lpstr>
      <vt:lpstr>Tú eres obra de Dios You are God’s Workmanship</vt:lpstr>
      <vt:lpstr>Agenda - Control de Electricidad Agenda – Controlling Electricity</vt:lpstr>
      <vt:lpstr>Switches</vt:lpstr>
      <vt:lpstr>Resistores Resistors</vt:lpstr>
      <vt:lpstr>Resistores de lectura Reading Resistors</vt:lpstr>
      <vt:lpstr>Diodos emisores de luz (LEDs) Light Emitting Diodes (LEDs)</vt:lpstr>
      <vt:lpstr>Proyecto 2 - Uso de conmutadores en una serie Project 2 – Using switches in a series</vt:lpstr>
      <vt:lpstr>Proyecto 3 - Uso de los conmutadores como Project 3 – Using switches as either-or</vt:lpstr>
      <vt:lpstr>Proyecto 4 - Uso de conmutadores en un controlador multipunto Project 4 – Using switches in a multiway controller</vt:lpstr>
      <vt:lpstr>Relés Relays</vt:lpstr>
      <vt:lpstr>Condensadores Capacitors</vt:lpstr>
      <vt:lpstr>Uso de condensadores Using Capacitors</vt:lpstr>
      <vt:lpstr>Proyecto 5 - LED parpadeante utilizando un relé Project 5 – Flickering LED Using a Relay</vt:lpstr>
      <vt:lpstr>Proyecto 6 - Flashes alternos Project 6 – Alternating Flashers</vt:lpstr>
      <vt:lpstr>Proyecto 7 - Cambio de la velocidad de parpadeo Project 7 – Changing Flicker Rate</vt:lpstr>
      <vt:lpstr>Transistores  Transistors</vt:lpstr>
      <vt:lpstr>Proyecto 8 - Circuito de conmutación de transistor Project 8 – Transistor Switching Circuit</vt:lpstr>
      <vt:lpstr>Proyecto 9 - Oscilador de dos transistors Project 9 – Two Transistor Oscillator</vt:lpstr>
      <vt:lpstr>día 3 – función</vt:lpstr>
      <vt:lpstr>Getting along with others Cómo llevarse bien con los demás</vt:lpstr>
      <vt:lpstr>Agenda - Trabajar con Circuitos Integrados Agenda – Working with Integrated Circuits</vt:lpstr>
      <vt:lpstr>Uso de un “Breadboard” Using a Breadboard</vt:lpstr>
      <vt:lpstr>Construcción de un proyecto de “Breadboard” Building a Breadboard Project</vt:lpstr>
      <vt:lpstr>Instrucciones, continuación Instructions, continued</vt:lpstr>
      <vt:lpstr>¿Qué es un circuito integrado? What is an Integrated Circuit?</vt:lpstr>
      <vt:lpstr>Leer un paquete de circuitos integrados Reading an Integrated Circuit Package</vt:lpstr>
      <vt:lpstr>El circuito integrado del temporizador 555 The 555 Timer Integrated Circuit </vt:lpstr>
      <vt:lpstr>555 Timer Pin Detalles 555 Timer Pin Details</vt:lpstr>
      <vt:lpstr>Construcción de un circuito de referencia Building a reference circuit </vt:lpstr>
      <vt:lpstr>Construcción del circuito de referencia en un “breadboard” Building the Reference Circuit on a Breadboard</vt:lpstr>
      <vt:lpstr>Proyecto 10 - Generador de Sonido Project 10 - Sound Generator</vt:lpstr>
      <vt:lpstr>Proyecto 11 - detector de luz / oscuridad Project 11 - light / dark detector</vt:lpstr>
      <vt:lpstr>Día 4 - Montaje y soldadura</vt:lpstr>
      <vt:lpstr>Él creó todas las cosas He Created All Things</vt:lpstr>
      <vt:lpstr>¡Con precaución! Use Caution!</vt:lpstr>
      <vt:lpstr>Obtención del equipo necesario Getting the Necessary Equipment</vt:lpstr>
      <vt:lpstr>Utilice un alambre de soldadura de una aleación apropiada Use solder wire of an appropriate alloy</vt:lpstr>
      <vt:lpstr>Obtenga el tablero y los componentes necesarios Get the necessary board and components</vt:lpstr>
      <vt:lpstr>Soldar los components Soldering the components</vt:lpstr>
      <vt:lpstr>Ser extremadamente cuidadoso Be extremely careful</vt:lpstr>
      <vt:lpstr>Estaño la soldadura “Tin” the solder</vt:lpstr>
      <vt:lpstr>Introduzca la soldadura en la interfase entre la almohadilla y el cable Feed the solder onto the interface between the pad and lead</vt:lpstr>
      <vt:lpstr>Parar la alimentación de la interfaz de soldadura está lleno Stop feeding when the solder interface is filled</vt:lpstr>
      <vt:lpstr>Soldadura bien Soldering Well</vt:lpstr>
      <vt:lpstr>Aprenda a reconocer cuando hay suficiente soldadura presente. Learn to recognize when there is enough solder present.</vt:lpstr>
      <vt:lpstr>Mantenga el soldador limpio. Keep the soldering iron clean.</vt:lpstr>
      <vt:lpstr>Deje que la soldadura se enfríe completamente antes de mover los componentes. Let the solder cool completely before moving the components. </vt:lpstr>
      <vt:lpstr>Práctica en componentes basura. Practice on junk components. </vt:lpstr>
      <vt:lpstr>Project 12 – Keyboard Circuit</vt:lpstr>
      <vt:lpstr>Project 12 Layout</vt:lpstr>
      <vt:lpstr>BIBLIOGRAPHY</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Electronics</dc:title>
  <dc:creator/>
  <cp:lastModifiedBy>Eric Kohlenberg</cp:lastModifiedBy>
  <cp:revision>88</cp:revision>
  <dcterms:created xsi:type="dcterms:W3CDTF">2012-07-27T01:16:44Z</dcterms:created>
  <dcterms:modified xsi:type="dcterms:W3CDTF">2020-05-11T12:24:32Z</dcterms:modified>
</cp:coreProperties>
</file>